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0"/>
  </p:notesMasterIdLst>
  <p:sldIdLst>
    <p:sldId id="256" r:id="rId2"/>
    <p:sldId id="357" r:id="rId3"/>
    <p:sldId id="259" r:id="rId4"/>
    <p:sldId id="257"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282" r:id="rId36"/>
    <p:sldId id="283" r:id="rId37"/>
    <p:sldId id="359" r:id="rId38"/>
    <p:sldId id="284" r:id="rId39"/>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C85BEA-7A3C-4002-893F-860879DD1A28}">
          <p14:sldIdLst>
            <p14:sldId id="256"/>
            <p14:sldId id="357"/>
            <p14:sldId id="259"/>
            <p14:sldId id="257"/>
          </p14:sldIdLst>
        </p14:section>
        <p14:section name="Nondeterministic Actions" id="{32B4160F-C19D-41CC-AEB1-806BB89458E8}">
          <p14:sldIdLst>
            <p14:sldId id="258"/>
            <p14:sldId id="260"/>
            <p14:sldId id="261"/>
            <p14:sldId id="262"/>
            <p14:sldId id="263"/>
            <p14:sldId id="290"/>
            <p14:sldId id="264"/>
            <p14:sldId id="288"/>
          </p14:sldIdLst>
        </p14:section>
        <p14:section name="Search With No Observations" id="{608C75CC-26D7-4CB3-8056-C9FF3F6F5BB1}">
          <p14:sldIdLst>
            <p14:sldId id="265"/>
            <p14:sldId id="266"/>
            <p14:sldId id="289"/>
            <p14:sldId id="267"/>
            <p14:sldId id="268"/>
            <p14:sldId id="269"/>
            <p14:sldId id="275"/>
            <p14:sldId id="270"/>
            <p14:sldId id="358"/>
          </p14:sldIdLst>
        </p14:section>
        <p14:section name="Partially Observable Environments" id="{365DABEF-50B9-43CF-8596-7B8691A7DE0E}">
          <p14:sldIdLst>
            <p14:sldId id="271"/>
            <p14:sldId id="272"/>
            <p14:sldId id="273"/>
            <p14:sldId id="274"/>
            <p14:sldId id="276"/>
            <p14:sldId id="285"/>
            <p14:sldId id="286"/>
            <p14:sldId id="287"/>
            <p14:sldId id="277"/>
            <p14:sldId id="278"/>
            <p14:sldId id="279"/>
          </p14:sldIdLst>
        </p14:section>
        <p14:section name="Unknown Environments" id="{63DD6671-61CD-4D43-A2AB-35AB76E52D03}">
          <p14:sldIdLst>
            <p14:sldId id="280"/>
            <p14:sldId id="281"/>
            <p14:sldId id="282"/>
            <p14:sldId id="283"/>
            <p14:sldId id="359"/>
          </p14:sldIdLst>
        </p14:section>
        <p14:section name="Wrap up" id="{15B469C1-23AC-4739-AD2B-58F7F7D44EBD}">
          <p14:sldIdLst>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0000"/>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427" autoAdjust="0"/>
  </p:normalViewPr>
  <p:slideViewPr>
    <p:cSldViewPr>
      <p:cViewPr varScale="1">
        <p:scale>
          <a:sx n="65" d="100"/>
          <a:sy n="65" d="100"/>
        </p:scale>
        <p:origin x="57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1" Type="http://schemas.openxmlformats.org/officeDocument/2006/relationships/image" Target="../media/image42.pn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800" dirty="0"/>
                <a:t>Deterministic actions with known transition model</a:t>
              </a:r>
              <a:br>
                <a:rPr lang="en-US" sz="1800" dirty="0"/>
              </a:b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𝑅𝑒𝑠𝑢𝑙𝑡</m:t>
                    </m:r>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𝑠</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𝑠</m:t>
                        </m:r>
                      </m:e>
                      <m:sub>
                        <m:r>
                          <a:rPr lang="en-US" sz="1800" b="0" i="1" smtClean="0">
                            <a:latin typeface="Cambria Math" panose="02040503050406030204" pitchFamily="18" charset="0"/>
                          </a:rPr>
                          <m:t>4</m:t>
                        </m:r>
                      </m:sub>
                    </m:sSub>
                  </m:oMath>
                </m:oMathPara>
              </a14:m>
              <a:endParaRPr lang="en-US" sz="1800" dirty="0"/>
            </a:p>
          </dgm:t>
        </dgm:pt>
      </mc:Choice>
      <mc:Fallback xmlns="">
        <dgm:pt modelId="{7830783F-9F12-4D05-BAAA-4021C7065760}">
          <dgm:prSet custT="1"/>
          <dgm:spPr/>
          <dgm:t>
            <a:bodyPr/>
            <a:lstStyle/>
            <a:p>
              <a:r>
                <a:rPr lang="en-US" sz="1800" dirty="0"/>
                <a:t>Deterministic actions with known transition model</a:t>
              </a:r>
              <a:br>
                <a:rPr lang="en-US" sz="1800" dirty="0"/>
              </a:br>
              <a:r>
                <a:rPr lang="en-US" sz="1800" b="0" i="0">
                  <a:latin typeface="Cambria Math" panose="02040503050406030204" pitchFamily="18" charset="0"/>
                </a:rPr>
                <a:t>𝑅𝑒𝑠𝑢𝑙𝑡(𝑠_1,𝑎)=</a:t>
              </a:r>
              <a:r>
                <a:rPr lang="en-US" sz="1800" i="0">
                  <a:latin typeface="Cambria Math" panose="02040503050406030204" pitchFamily="18" charset="0"/>
                </a:rPr>
                <a:t>𝑠_</a:t>
              </a:r>
              <a:r>
                <a:rPr lang="en-US" sz="1800" b="0" i="0">
                  <a:latin typeface="Cambria Math" panose="02040503050406030204" pitchFamily="18" charset="0"/>
                </a:rPr>
                <a:t>4</a:t>
              </a:r>
              <a:endParaRPr lang="en-US" sz="18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800" dirty="0"/>
            <a:t>Full observability (we know where everything is while planning)</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847"/>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1" presId="urn:microsoft.com/office/officeart/2005/8/layout/hList1"/>
    <dgm:cxn modelId="{7C040ABF-F808-4E1A-BCE9-29A065211413}" srcId="{B09331C5-3173-479A-991A-130DE1C12DC1}" destId="{F0335D94-D374-41AD-8817-3F88B24B6920}" srcOrd="1"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21689"/>
          <a:ext cx="2298505" cy="6336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21689"/>
        <a:ext cx="2298505" cy="633600"/>
      </dsp:txXfrm>
    </dsp:sp>
    <dsp:sp modelId="{75826E61-882F-4E42-B2DE-53BD198C8B82}">
      <dsp:nvSpPr>
        <dsp:cNvPr id="0" name=""/>
        <dsp:cNvSpPr/>
      </dsp:nvSpPr>
      <dsp:spPr>
        <a:xfrm>
          <a:off x="0" y="655290"/>
          <a:ext cx="2298505" cy="229481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Deterministic actions with known transition model</a:t>
          </a:r>
          <a:br>
            <a:rPr lang="en-US" sz="1800" kern="1200" dirty="0"/>
          </a:br>
          <a14:m xmlns:a14="http://schemas.microsoft.com/office/drawing/2010/main">
            <m:oMath xmlns:m="http://schemas.openxmlformats.org/officeDocument/2006/math">
              <m:r>
                <a:rPr lang="en-US" sz="1800" b="0" i="1" kern="1200" smtClean="0">
                  <a:latin typeface="Cambria Math" panose="02040503050406030204" pitchFamily="18" charset="0"/>
                </a:rPr>
                <m:t>𝑅𝑒𝑠𝑢𝑙𝑡</m:t>
              </m:r>
              <m:d>
                <m:dPr>
                  <m:ctrlPr>
                    <a:rPr lang="en-US" sz="1800" b="0" i="1" kern="1200" smtClean="0">
                      <a:latin typeface="Cambria Math" panose="02040503050406030204" pitchFamily="18" charset="0"/>
                    </a:rPr>
                  </m:ctrlPr>
                </m:dPr>
                <m:e>
                  <m:sSub>
                    <m:sSubPr>
                      <m:ctrlPr>
                        <a:rPr lang="en-US" sz="1800" b="0" i="1" kern="1200" smtClean="0">
                          <a:latin typeface="Cambria Math" panose="02040503050406030204" pitchFamily="18" charset="0"/>
                        </a:rPr>
                      </m:ctrlPr>
                    </m:sSubPr>
                    <m:e>
                      <m:r>
                        <a:rPr lang="en-US" sz="1800" b="0" i="1" kern="1200" smtClean="0">
                          <a:latin typeface="Cambria Math" panose="02040503050406030204" pitchFamily="18" charset="0"/>
                        </a:rPr>
                        <m:t>𝑠</m:t>
                      </m:r>
                    </m:e>
                    <m:sub>
                      <m:r>
                        <a:rPr lang="en-US" sz="1800" b="0" i="1" kern="1200" smtClean="0">
                          <a:latin typeface="Cambria Math" panose="02040503050406030204" pitchFamily="18" charset="0"/>
                        </a:rPr>
                        <m:t>1</m:t>
                      </m:r>
                    </m:sub>
                  </m:sSub>
                  <m:r>
                    <a:rPr lang="en-US" sz="1800" b="0" i="1" kern="1200" smtClean="0">
                      <a:latin typeface="Cambria Math" panose="02040503050406030204" pitchFamily="18" charset="0"/>
                    </a:rPr>
                    <m:t>,</m:t>
                  </m:r>
                  <m:r>
                    <a:rPr lang="en-US" sz="1800" b="0" i="1" kern="1200" smtClean="0">
                      <a:latin typeface="Cambria Math" panose="02040503050406030204" pitchFamily="18" charset="0"/>
                    </a:rPr>
                    <m:t>𝑎</m:t>
                  </m:r>
                </m:e>
              </m:d>
              <m:r>
                <a:rPr lang="en-US" sz="1800" b="0" i="1" kern="1200" smtClean="0">
                  <a:latin typeface="Cambria Math" panose="02040503050406030204" pitchFamily="18" charset="0"/>
                </a:rPr>
                <m:t>=</m:t>
              </m:r>
              <m:sSub>
                <m:sSubPr>
                  <m:ctrlPr>
                    <a:rPr lang="en-US" sz="1800" i="1" kern="1200">
                      <a:latin typeface="Cambria Math" panose="02040503050406030204" pitchFamily="18" charset="0"/>
                    </a:rPr>
                  </m:ctrlPr>
                </m:sSubPr>
                <m:e>
                  <m:r>
                    <a:rPr lang="en-US" sz="1800" i="1" kern="1200">
                      <a:latin typeface="Cambria Math" panose="02040503050406030204" pitchFamily="18" charset="0"/>
                    </a:rPr>
                    <m:t>𝑠</m:t>
                  </m:r>
                </m:e>
                <m:sub>
                  <m:r>
                    <a:rPr lang="en-US" sz="1800" b="0" i="1" kern="1200" smtClean="0">
                      <a:latin typeface="Cambria Math" panose="02040503050406030204" pitchFamily="18" charset="0"/>
                    </a:rPr>
                    <m:t>4</m:t>
                  </m:r>
                </m:sub>
              </m:sSub>
            </m:oMath>
          </a14:m>
          <a:endParaRPr lang="en-US" sz="1800" kern="1200" dirty="0"/>
        </a:p>
        <a:p>
          <a:pPr marL="171450" lvl="1" indent="-171450" algn="l" defTabSz="800100">
            <a:lnSpc>
              <a:spcPct val="90000"/>
            </a:lnSpc>
            <a:spcBef>
              <a:spcPct val="0"/>
            </a:spcBef>
            <a:spcAft>
              <a:spcPct val="15000"/>
            </a:spcAft>
            <a:buChar char="•"/>
          </a:pPr>
          <a:r>
            <a:rPr lang="en-US" sz="1800" kern="1200" dirty="0"/>
            <a:t>Full observability (we know where everything is while planning)</a:t>
          </a:r>
        </a:p>
      </dsp:txBody>
      <dsp:txXfrm>
        <a:off x="0" y="655290"/>
        <a:ext cx="2298505" cy="2294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accent4"/>
          </a:solidFill>
          <a:prstDash val="solid"/>
          <a:miter lim="800000"/>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2/27/2025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Layout" Target="../diagrams/layout4.xml"/><Relationship Id="rId18" Type="http://schemas.openxmlformats.org/officeDocument/2006/relationships/image" Target="../media/image320.png"/><Relationship Id="rId3" Type="http://schemas.openxmlformats.org/officeDocument/2006/relationships/image" Target="../media/image32.png"/><Relationship Id="rId7" Type="http://schemas.openxmlformats.org/officeDocument/2006/relationships/diagramQuickStyle" Target="../diagrams/quickStyle4.xml"/><Relationship Id="rId12" Type="http://schemas.openxmlformats.org/officeDocument/2006/relationships/diagramData" Target="../diagrams/data7.xml"/><Relationship Id="rId17" Type="http://schemas.openxmlformats.org/officeDocument/2006/relationships/image" Target="../media/image5.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6.xml"/><Relationship Id="rId15" Type="http://schemas.openxmlformats.org/officeDocument/2006/relationships/diagramColors" Target="../diagrams/colors4.xml"/><Relationship Id="rId4" Type="http://schemas.openxmlformats.org/officeDocument/2006/relationships/image" Target="../media/image311.png"/><Relationship Id="rId9" Type="http://schemas.microsoft.com/office/2007/relationships/diagramDrawing" Target="../diagrams/drawing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B26C60E1-4F49-4B7F-9DB8-73DFFA415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grpSp>
        <p:nvGrpSpPr>
          <p:cNvPr id="4" name="Group 3">
            <a:extLst>
              <a:ext uri="{FF2B5EF4-FFF2-40B4-BE49-F238E27FC236}">
                <a16:creationId xmlns:a16="http://schemas.microsoft.com/office/drawing/2014/main" id="{06866B32-FD54-AD05-5089-C2C32D60A0F2}"/>
              </a:ext>
              <a:ext uri="{C183D7F6-B498-43B3-948B-1728B52AA6E4}">
                <adec:decorative xmlns:adec="http://schemas.microsoft.com/office/drawing/2017/decorative" val="1"/>
              </a:ext>
            </a:extLst>
          </p:cNvPr>
          <p:cNvGrpSpPr/>
          <p:nvPr/>
        </p:nvGrpSpPr>
        <p:grpSpPr>
          <a:xfrm>
            <a:off x="7471794" y="5187199"/>
            <a:ext cx="1313721" cy="1440289"/>
            <a:chOff x="7151029" y="4191000"/>
            <a:chExt cx="1688171" cy="1981200"/>
          </a:xfrm>
        </p:grpSpPr>
        <p:sp>
          <p:nvSpPr>
            <p:cNvPr id="5" name="Rectangle 4">
              <a:extLst>
                <a:ext uri="{FF2B5EF4-FFF2-40B4-BE49-F238E27FC236}">
                  <a16:creationId xmlns:a16="http://schemas.microsoft.com/office/drawing/2014/main" id="{731D7445-1ABE-E21B-06BC-CC86356F7218}"/>
                </a:ext>
              </a:extLst>
            </p:cNvPr>
            <p:cNvSpPr/>
            <p:nvPr/>
          </p:nvSpPr>
          <p:spPr>
            <a:xfrm>
              <a:off x="7162800" y="4191000"/>
              <a:ext cx="1676400" cy="1981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qr code with black dots&#10;&#10;Description automatically generated">
              <a:extLst>
                <a:ext uri="{FF2B5EF4-FFF2-40B4-BE49-F238E27FC236}">
                  <a16:creationId xmlns:a16="http://schemas.microsoft.com/office/drawing/2014/main" id="{BBE6B980-B7FA-D10B-0FC3-24B13E57CB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4684" y="4213372"/>
              <a:ext cx="1632631" cy="1632630"/>
            </a:xfrm>
            <a:prstGeom prst="rect">
              <a:avLst/>
            </a:prstGeom>
          </p:spPr>
        </p:pic>
        <p:sp>
          <p:nvSpPr>
            <p:cNvPr id="7" name="Rectangle 6">
              <a:extLst>
                <a:ext uri="{FF2B5EF4-FFF2-40B4-BE49-F238E27FC236}">
                  <a16:creationId xmlns:a16="http://schemas.microsoft.com/office/drawing/2014/main" id="{0720CF24-62E5-CA6C-898B-C68CF666ECFD}"/>
                </a:ext>
              </a:extLst>
            </p:cNvPr>
            <p:cNvSpPr/>
            <p:nvPr/>
          </p:nvSpPr>
          <p:spPr>
            <a:xfrm>
              <a:off x="7151029" y="5812970"/>
              <a:ext cx="1676400" cy="3592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t>Online Material</a:t>
              </a:r>
            </a:p>
          </p:txBody>
        </p:sp>
      </p:gr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Search the AND-OR Tree</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0000" lnSpcReduction="20000"/>
          </a:bodyPr>
          <a:lstStyle/>
          <a:p>
            <a:r>
              <a:rPr lang="en-US" dirty="0"/>
              <a:t>Descend the tree depth-first by trying an action in each OR node and considering all resulting states of the AND nodes. </a:t>
            </a:r>
          </a:p>
          <a:p>
            <a:r>
              <a:rPr lang="en-US" dirty="0"/>
              <a:t>Loop nodes are ignored.</a:t>
            </a:r>
          </a:p>
          <a:p>
            <a:r>
              <a:rPr lang="en-US" dirty="0"/>
              <a:t>Remove branches (actions) if we cannot find a subtree below that only leads to goal nodes. </a:t>
            </a:r>
            <a:r>
              <a:rPr lang="en-US" dirty="0">
                <a:solidFill>
                  <a:schemeClr val="bg1">
                    <a:lumMod val="65000"/>
                  </a:schemeClr>
                </a:solidFill>
              </a:rPr>
              <a:t>(see failure in the code on the next slide).</a:t>
            </a:r>
          </a:p>
          <a:p>
            <a:r>
              <a:rPr lang="en-US" dirty="0"/>
              <a:t>Stop when we find a subtree that only has goal states in all leaf nodes.</a:t>
            </a:r>
          </a:p>
          <a:p>
            <a:r>
              <a:rPr lang="en-US" dirty="0"/>
              <a:t>Construct the conditional plan that represents the subtree starting at the root node.</a:t>
            </a:r>
          </a:p>
        </p:txBody>
      </p:sp>
      <p:grpSp>
        <p:nvGrpSpPr>
          <p:cNvPr id="10" name="Group 9">
            <a:extLst>
              <a:ext uri="{FF2B5EF4-FFF2-40B4-BE49-F238E27FC236}">
                <a16:creationId xmlns:a16="http://schemas.microsoft.com/office/drawing/2014/main" id="{290E329F-F00C-C2E8-7D1C-319DECF3B22C}"/>
              </a:ext>
            </a:extLst>
          </p:cNvPr>
          <p:cNvGrpSpPr/>
          <p:nvPr/>
        </p:nvGrpSpPr>
        <p:grpSpPr>
          <a:xfrm>
            <a:off x="457200" y="5466041"/>
            <a:ext cx="4572000" cy="1150898"/>
            <a:chOff x="457200" y="5604227"/>
            <a:chExt cx="4572000" cy="1150898"/>
          </a:xfrm>
        </p:grpSpPr>
        <p:sp>
          <p:nvSpPr>
            <p:cNvPr id="6" name="TextBox 5">
              <a:extLst>
                <a:ext uri="{FF2B5EF4-FFF2-40B4-BE49-F238E27FC236}">
                  <a16:creationId xmlns:a16="http://schemas.microsoft.com/office/drawing/2014/main" id="{C47E4BD9-BCFB-66CF-DD62-1BC48CA76F3D}"/>
                </a:ext>
              </a:extLst>
            </p:cNvPr>
            <p:cNvSpPr txBox="1"/>
            <p:nvPr/>
          </p:nvSpPr>
          <p:spPr>
            <a:xfrm>
              <a:off x="457200" y="6108794"/>
              <a:ext cx="4572000" cy="6463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dirty="0"/>
                <a:t>Conditional Plan:</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7" name="Arrow: Down 6">
              <a:extLst>
                <a:ext uri="{FF2B5EF4-FFF2-40B4-BE49-F238E27FC236}">
                  <a16:creationId xmlns:a16="http://schemas.microsoft.com/office/drawing/2014/main" id="{C42832C8-70C7-9A6F-809D-F46E6B581CA3}"/>
                </a:ext>
              </a:extLst>
            </p:cNvPr>
            <p:cNvSpPr/>
            <p:nvPr/>
          </p:nvSpPr>
          <p:spPr>
            <a:xfrm>
              <a:off x="2324361" y="5604227"/>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0D8214E-66DA-40CE-9271-34D86CBB4694}"/>
              </a:ext>
            </a:extLst>
          </p:cNvPr>
          <p:cNvGrpSpPr/>
          <p:nvPr/>
        </p:nvGrpSpPr>
        <p:grpSpPr>
          <a:xfrm>
            <a:off x="352034" y="1860769"/>
            <a:ext cx="4358100" cy="3522692"/>
            <a:chOff x="352034" y="1860769"/>
            <a:chExt cx="4358100" cy="3522692"/>
          </a:xfrm>
        </p:grpSpPr>
        <p:grpSp>
          <p:nvGrpSpPr>
            <p:cNvPr id="3" name="Group 2">
              <a:extLst>
                <a:ext uri="{FF2B5EF4-FFF2-40B4-BE49-F238E27FC236}">
                  <a16:creationId xmlns:a16="http://schemas.microsoft.com/office/drawing/2014/main" id="{F72EEC3D-47CD-93D4-8EED-0A95F3C91FC1}"/>
                </a:ext>
                <a:ext uri="{C183D7F6-B498-43B3-948B-1728B52AA6E4}">
                  <adec:decorative xmlns:adec="http://schemas.microsoft.com/office/drawing/2017/decorative" val="1"/>
                </a:ext>
              </a:extLst>
            </p:cNvPr>
            <p:cNvGrpSpPr/>
            <p:nvPr/>
          </p:nvGrpSpPr>
          <p:grpSpPr>
            <a:xfrm>
              <a:off x="352034" y="1860769"/>
              <a:ext cx="4358100" cy="3522692"/>
              <a:chOff x="352034" y="1860769"/>
              <a:chExt cx="4358100" cy="3522692"/>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756166" y="4386554"/>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AA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46DFDE-B63F-C874-49FE-3F026FBC7203}"/>
                  </a:ext>
                </a:extLst>
              </p:cNvPr>
              <p:cNvSpPr txBox="1"/>
              <p:nvPr/>
            </p:nvSpPr>
            <p:spPr>
              <a:xfrm>
                <a:off x="2383957" y="1860769"/>
                <a:ext cx="1164216"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grpSp>
        <p:sp>
          <p:nvSpPr>
            <p:cNvPr id="11" name="TextBox 10">
              <a:extLst>
                <a:ext uri="{FF2B5EF4-FFF2-40B4-BE49-F238E27FC236}">
                  <a16:creationId xmlns:a16="http://schemas.microsoft.com/office/drawing/2014/main" id="{EE2B7D4F-AC96-E0C0-9FD3-9DF853A14B14}"/>
                </a:ext>
              </a:extLst>
            </p:cNvPr>
            <p:cNvSpPr txBox="1"/>
            <p:nvPr/>
          </p:nvSpPr>
          <p:spPr>
            <a:xfrm>
              <a:off x="3670080" y="4115276"/>
              <a:ext cx="568290"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lstStyle/>
          <a:p>
            <a:r>
              <a:rPr lang="en-US" dirty="0"/>
              <a:t>AND-OR Recursive DFS Algorithm</a:t>
            </a:r>
          </a:p>
        </p:txBody>
      </p:sp>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a:t>
            </a:r>
          </a:p>
          <a:p>
            <a:pPr marL="285750" indent="-285750">
              <a:buFont typeface="Arial" panose="020B0604020202020204" pitchFamily="34" charset="0"/>
              <a:buChar char="•"/>
            </a:pPr>
            <a:r>
              <a:rPr lang="en-US" sz="1400" dirty="0"/>
              <a:t>DFS is </a:t>
            </a:r>
            <a:r>
              <a:rPr lang="en-US" sz="1400" b="1" dirty="0"/>
              <a:t>not optimal</a:t>
            </a:r>
            <a:r>
              <a:rPr lang="en-US" sz="1400" dirty="0"/>
              <a:t>! BFS and A* search can be used to find better solutions (e.g., smallest subtree).</a:t>
            </a:r>
          </a:p>
        </p:txBody>
      </p:sp>
      <p:grpSp>
        <p:nvGrpSpPr>
          <p:cNvPr id="3" name="Group 2" descr="The AND-OR-Search Algorithm.">
            <a:extLst>
              <a:ext uri="{FF2B5EF4-FFF2-40B4-BE49-F238E27FC236}">
                <a16:creationId xmlns:a16="http://schemas.microsoft.com/office/drawing/2014/main" id="{74C0E38D-A9AD-1264-0814-7D39415302F0}"/>
              </a:ext>
            </a:extLst>
          </p:cNvPr>
          <p:cNvGrpSpPr/>
          <p:nvPr/>
        </p:nvGrpSpPr>
        <p:grpSpPr>
          <a:xfrm>
            <a:off x="304800" y="1142999"/>
            <a:ext cx="8682715" cy="4648201"/>
            <a:chOff x="304800" y="1142999"/>
            <a:chExt cx="8682715" cy="4648201"/>
          </a:xfrm>
        </p:grpSpPr>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gr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An Agent using the </a:t>
            </a:r>
            <a:br>
              <a:rPr lang="en-US" dirty="0"/>
            </a:br>
            <a:r>
              <a:rPr lang="en-US" dirty="0"/>
              <a:t>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778532"/>
            <a:ext cx="7886700" cy="1105533"/>
          </a:xfrm>
        </p:spPr>
        <p:txBody>
          <a:bodyPr>
            <a:normAutofit fontScale="70000" lnSpcReduction="20000"/>
          </a:bodyPr>
          <a:lstStyle/>
          <a:p>
            <a:r>
              <a:rPr lang="en-US" dirty="0"/>
              <a:t>Planning uses search to find a conditional plan that leads to a goal state. </a:t>
            </a:r>
          </a:p>
          <a:p>
            <a:r>
              <a:rPr lang="en-US" dirty="0"/>
              <a:t>The conditional plan can be executed by a </a:t>
            </a:r>
            <a:r>
              <a:rPr lang="en-US" b="1" dirty="0"/>
              <a:t>model-based reflex agent</a:t>
            </a:r>
            <a:r>
              <a:rPr lang="en-US" dirty="0"/>
              <a:t> that uses a program counter to execute the plan and </a:t>
            </a:r>
            <a:r>
              <a:rPr lang="en-US" b="1" dirty="0"/>
              <a:t>percepts</a:t>
            </a:r>
            <a:r>
              <a:rPr lang="en-US" dirty="0"/>
              <a:t> for the if statements.  </a:t>
            </a:r>
          </a:p>
        </p:txBody>
      </p:sp>
      <p:grpSp>
        <p:nvGrpSpPr>
          <p:cNvPr id="9" name="Group 8">
            <a:extLst>
              <a:ext uri="{FF2B5EF4-FFF2-40B4-BE49-F238E27FC236}">
                <a16:creationId xmlns:a16="http://schemas.microsoft.com/office/drawing/2014/main" id="{91E69AAE-1A87-497F-02FB-4AC075DA1228}"/>
              </a:ext>
              <a:ext uri="{C183D7F6-B498-43B3-948B-1728B52AA6E4}">
                <adec:decorative xmlns:adec="http://schemas.microsoft.com/office/drawing/2017/decorative" val="1"/>
              </a:ext>
            </a:extLst>
          </p:cNvPr>
          <p:cNvGrpSpPr/>
          <p:nvPr/>
        </p:nvGrpSpPr>
        <p:grpSpPr>
          <a:xfrm>
            <a:off x="886685" y="2880699"/>
            <a:ext cx="7038115" cy="3753166"/>
            <a:chOff x="886685" y="2880699"/>
            <a:chExt cx="7038115" cy="3753166"/>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5286253" y="3858868"/>
                <a:ext cx="2344395" cy="267765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600200" cy="461665"/>
              </a:xfrm>
              <a:prstGeom prst="rect">
                <a:avLst/>
              </a:prstGeom>
              <a:noFill/>
            </p:spPr>
            <p:txBody>
              <a:bodyPr wrap="square" rtlCol="0">
                <a:spAutoFit/>
              </a:bodyPr>
              <a:lstStyle/>
              <a:p>
                <a:r>
                  <a:rPr lang="en-US" sz="2400" dirty="0"/>
                  <a:t>Cond. 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
          <p:nvSpPr>
            <p:cNvPr id="8" name="TextBox 7">
              <a:extLst>
                <a:ext uri="{FF2B5EF4-FFF2-40B4-BE49-F238E27FC236}">
                  <a16:creationId xmlns:a16="http://schemas.microsoft.com/office/drawing/2014/main" id="{3A85547C-0964-9DCF-2419-EACB5D9D9658}"/>
                </a:ext>
              </a:extLst>
            </p:cNvPr>
            <p:cNvSpPr txBox="1"/>
            <p:nvPr/>
          </p:nvSpPr>
          <p:spPr>
            <a:xfrm>
              <a:off x="2326105" y="2880699"/>
              <a:ext cx="4572000" cy="369332"/>
            </a:xfrm>
            <a:prstGeom prst="rect">
              <a:avLst/>
            </a:prstGeom>
            <a:noFill/>
          </p:spPr>
          <p:txBody>
            <a:bodyPr wrap="square">
              <a:spAutoFit/>
            </a:bodyPr>
            <a:lstStyle/>
            <a:p>
              <a:pPr marL="0" indent="0">
                <a:buNone/>
              </a:pPr>
              <a:r>
                <a:rPr lang="en-US" dirty="0"/>
                <a:t>Example: After the initial action “suck”</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 uri="{C183D7F6-B498-43B3-948B-1728B52AA6E4}">
                <adec:decorative xmlns:adec="http://schemas.microsoft.com/office/drawing/2017/decorative" val="1"/>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lnSpcReduction="10000"/>
          </a:bodyPr>
          <a:lstStyle/>
          <a:p>
            <a:pPr algn="ctr"/>
            <a:r>
              <a:rPr lang="en-US" dirty="0">
                <a:solidFill>
                  <a:srgbClr val="FFFFFF"/>
                </a:solidFill>
              </a:rPr>
              <a:t>Using a</a:t>
            </a:r>
            <a:r>
              <a:rPr lang="en-US" sz="2400" dirty="0"/>
              <a:t>ctions to “coerce” the world into a smaller set of </a:t>
            </a:r>
            <a:r>
              <a:rPr lang="en-US" dirty="0"/>
              <a:t>k</a:t>
            </a:r>
            <a:r>
              <a:rPr lang="en-US" sz="2400" dirty="0"/>
              <a:t>nown </a:t>
            </a:r>
            <a:r>
              <a:rPr lang="en-US" dirty="0"/>
              <a:t>s</a:t>
            </a:r>
            <a:r>
              <a:rPr lang="en-US" sz="2400" dirty="0"/>
              <a:t>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err="1"/>
              <a:t>Sensorless</a:t>
            </a:r>
            <a:r>
              <a:rPr lang="en-US" dirty="0"/>
              <a:t> Problems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85000" lnSpcReduction="10000"/>
          </a:bodyPr>
          <a:lstStyle/>
          <a:p>
            <a:pPr marL="0" indent="0">
              <a:buNone/>
            </a:pPr>
            <a:r>
              <a:rPr lang="en-US" dirty="0"/>
              <a:t>Conformant problem: The agent has no sensors so the environment is not observable.</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to find a more targeted antibiotic. This saves time and money.</a:t>
            </a:r>
          </a:p>
          <a:p>
            <a:endParaRPr lang="en-US" dirty="0"/>
          </a:p>
          <a:p>
            <a:r>
              <a:rPr lang="en-US" b="1" dirty="0"/>
              <a:t>Basic idea</a:t>
            </a:r>
            <a:r>
              <a:rPr lang="en-US" dirty="0"/>
              <a:t>: Find a solution (a plan) that </a:t>
            </a:r>
            <a:r>
              <a:rPr lang="en-US" b="1" dirty="0">
                <a:solidFill>
                  <a:srgbClr val="FF0000"/>
                </a:solidFill>
              </a:rPr>
              <a:t>works (reasonably well) from any state </a:t>
            </a:r>
            <a:r>
              <a:rPr lang="en-US" dirty="0"/>
              <a:t>and then just blindly execute it.</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Definition: 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grpSp>
        <p:nvGrpSpPr>
          <p:cNvPr id="6" name="Group 5" descr="A picture of the state space with the states s2, s4, and s6 marked.">
            <a:extLst>
              <a:ext uri="{FF2B5EF4-FFF2-40B4-BE49-F238E27FC236}">
                <a16:creationId xmlns:a16="http://schemas.microsoft.com/office/drawing/2014/main" id="{D937AA75-4B89-8595-840A-62E0B96AF042}"/>
              </a:ext>
            </a:extLst>
          </p:cNvPr>
          <p:cNvGrpSpPr/>
          <p:nvPr/>
        </p:nvGrpSpPr>
        <p:grpSpPr>
          <a:xfrm>
            <a:off x="2667000" y="3271679"/>
            <a:ext cx="3733800" cy="3221195"/>
            <a:chOff x="2667000" y="3271679"/>
            <a:chExt cx="3733800" cy="3221195"/>
          </a:xfrm>
        </p:grpSpPr>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1FFA6D4-353A-6E75-E784-303C33A5C7E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grpSp>
        <p:nvGrpSpPr>
          <p:cNvPr id="24" name="Group 23" descr="The action right coerces the environment into 4 possible states.">
            <a:extLst>
              <a:ext uri="{FF2B5EF4-FFF2-40B4-BE49-F238E27FC236}">
                <a16:creationId xmlns:a16="http://schemas.microsoft.com/office/drawing/2014/main" id="{6A3916DA-6CB7-D9CA-0DCF-74F38B30DF47}"/>
              </a:ext>
            </a:extLst>
          </p:cNvPr>
          <p:cNvGrpSpPr/>
          <p:nvPr/>
        </p:nvGrpSpPr>
        <p:grpSpPr>
          <a:xfrm>
            <a:off x="413084" y="3037283"/>
            <a:ext cx="8045116" cy="3477976"/>
            <a:chOff x="413084" y="3037283"/>
            <a:chExt cx="8045116" cy="3477976"/>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grpSp>
        <p:nvGrpSpPr>
          <p:cNvPr id="44" name="Group 43" descr="The action suck coerces the environment into 2 states.">
            <a:extLst>
              <a:ext uri="{FF2B5EF4-FFF2-40B4-BE49-F238E27FC236}">
                <a16:creationId xmlns:a16="http://schemas.microsoft.com/office/drawing/2014/main" id="{9AE35511-ED9E-F463-2AA7-EC31942148E3}"/>
              </a:ext>
            </a:extLst>
          </p:cNvPr>
          <p:cNvGrpSpPr/>
          <p:nvPr/>
        </p:nvGrpSpPr>
        <p:grpSpPr>
          <a:xfrm>
            <a:off x="413084" y="3406615"/>
            <a:ext cx="8045116" cy="3127614"/>
            <a:chOff x="413084" y="3406615"/>
            <a:chExt cx="8045116" cy="312761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2BA2182-EC15-251C-77AB-32981888C4A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2</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77500" lnSpcReduction="20000"/>
          </a:bodyPr>
          <a:lstStyle/>
          <a:p>
            <a:r>
              <a:rPr lang="en-US" dirty="0"/>
              <a:t>The action sequence [right, suck, left, suck] coerces the world into the goal state 7. This plan works from any initial state!</a:t>
            </a:r>
          </a:p>
          <a:p>
            <a:r>
              <a:rPr lang="en-US" dirty="0"/>
              <a:t>There are no observations so there is no need for a conditional plan.</a:t>
            </a:r>
          </a:p>
        </p:txBody>
      </p:sp>
      <p:grpSp>
        <p:nvGrpSpPr>
          <p:cNvPr id="12" name="Group 11" descr="The action sequence right, suck, left, suck coerces the environment into a single goal state and therefore solves the problem.">
            <a:extLst>
              <a:ext uri="{FF2B5EF4-FFF2-40B4-BE49-F238E27FC236}">
                <a16:creationId xmlns:a16="http://schemas.microsoft.com/office/drawing/2014/main" id="{65137B52-4D09-FD10-3732-6A5CBEBC0EA0}"/>
              </a:ext>
            </a:extLst>
          </p:cNvPr>
          <p:cNvGrpSpPr/>
          <p:nvPr/>
        </p:nvGrpSpPr>
        <p:grpSpPr>
          <a:xfrm>
            <a:off x="413084" y="3406615"/>
            <a:ext cx="8045300" cy="3108644"/>
            <a:chOff x="413084" y="3406615"/>
            <a:chExt cx="8045300" cy="310864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289A4F7-C7C0-4626-3A52-6392D7A627F4}"/>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The Reachable Belief State Space</a:t>
            </a:r>
          </a:p>
        </p:txBody>
      </p:sp>
      <p:pic>
        <p:nvPicPr>
          <p:cNvPr id="7" name="Content Placeholder 6" descr="Shows the belief state space as a graph with 12 vertices.">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grpSp>
        <p:nvGrpSpPr>
          <p:cNvPr id="11" name="Group 10">
            <a:extLst>
              <a:ext uri="{FF2B5EF4-FFF2-40B4-BE49-F238E27FC236}">
                <a16:creationId xmlns:a16="http://schemas.microsoft.com/office/drawing/2014/main" id="{9CB5DB3B-D897-42BE-074A-B195D706C355}"/>
              </a:ext>
              <a:ext uri="{C183D7F6-B498-43B3-948B-1728B52AA6E4}">
                <adec:decorative xmlns:adec="http://schemas.microsoft.com/office/drawing/2017/decorative" val="1"/>
              </a:ext>
            </a:extLst>
          </p:cNvPr>
          <p:cNvGrpSpPr/>
          <p:nvPr/>
        </p:nvGrpSpPr>
        <p:grpSpPr>
          <a:xfrm>
            <a:off x="2133600" y="2667000"/>
            <a:ext cx="4114800" cy="3886191"/>
            <a:chOff x="2133600" y="2667000"/>
            <a:chExt cx="4114800" cy="3886191"/>
          </a:xfrm>
        </p:grpSpPr>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p:gr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 by actions.</a:t>
                </a:r>
              </a:p>
            </p:txBody>
          </p:sp>
        </mc:Choice>
        <mc:Fallback>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1097743735"/>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1097743735"/>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descr="The state space of the vacuum world as a graph with eight states.">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10000" y="3112809"/>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219700" y="4024902"/>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9200" y="4534039"/>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a:extLst>
              <a:ext uri="{FF2B5EF4-FFF2-40B4-BE49-F238E27FC236}">
                <a16:creationId xmlns:a16="http://schemas.microsoft.com/office/drawing/2014/main" id="{D350F3D5-C3F6-F587-CA59-4D92F40D6A3B}"/>
              </a:ext>
              <a:ext uri="{C183D7F6-B498-43B3-948B-1728B52AA6E4}">
                <adec:decorative xmlns:adec="http://schemas.microsoft.com/office/drawing/2017/decorative" val="1"/>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r>
              <a:rPr lang="en-US" dirty="0"/>
              <a:t>that can be blindly followed: </a:t>
            </a:r>
            <a:r>
              <a:rPr lang="en-US" b="1" dirty="0"/>
              <a:t>[Suck, Right, Suck]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Plan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problem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the set of </a:t>
                </a:r>
                <a14:m>
                  <m:oMath xmlns:m="http://schemas.openxmlformats.org/officeDocument/2006/math">
                    <m:r>
                      <a:rPr lang="en-US" i="1" dirty="0" smtClean="0">
                        <a:latin typeface="Cambria Math" panose="02040503050406030204" pitchFamily="18" charset="0"/>
                      </a:rPr>
                      <m:t>𝑁</m:t>
                    </m:r>
                  </m:oMath>
                </a14:m>
                <a:r>
                  <a:rPr lang="en-US" dirty="0"/>
                  <a:t> states has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a:t>
                </a:r>
              </a:p>
              <a:p>
                <a:r>
                  <a:rPr lang="en-US" b="1" dirty="0"/>
                  <a:t>Initial state: </a:t>
                </a:r>
                <a:r>
                  <a:rPr lang="en-US" dirty="0"/>
                  <a:t>Often the belief state containing all states.</a:t>
                </a:r>
              </a:p>
              <a:p>
                <a:r>
                  <a:rPr lang="en-US" b="1" dirty="0"/>
                  <a:t>Actions: </a:t>
                </a:r>
                <a:r>
                  <a:rPr lang="en-US" dirty="0"/>
                  <a:t>Available 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Does the belief state only contain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This can be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4049605"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and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endParaRPr lang="en-US" sz="1600" b="1" kern="1200" dirty="0">
              <a:solidFill>
                <a:srgbClr val="FF0000"/>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11AB48D-CEC1-9260-7BF2-5AC157014398}"/>
              </a:ext>
            </a:extLst>
          </p:cNvPr>
          <p:cNvGrpSpPr/>
          <p:nvPr/>
        </p:nvGrpSpPr>
        <p:grpSpPr>
          <a:xfrm>
            <a:off x="762000" y="626348"/>
            <a:ext cx="3270559" cy="5317252"/>
            <a:chOff x="762000" y="626348"/>
            <a:chExt cx="3270559" cy="5317252"/>
          </a:xfrm>
        </p:grpSpPr>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 uri="{C183D7F6-B498-43B3-948B-1728B52AA6E4}">
                <adec:decorative xmlns:adec="http://schemas.microsoft.com/office/drawing/2017/decorative" val="1"/>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 uri="{C183D7F6-B498-43B3-948B-1728B52AA6E4}">
                <adec:decorative xmlns:adec="http://schemas.microsoft.com/office/drawing/2017/decorative" val="1"/>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15ED49E9-D5F1-F019-0B5D-140664F22745}"/>
              </a:ext>
            </a:extLst>
          </p:cNvPr>
          <p:cNvGrpSpPr/>
          <p:nvPr/>
        </p:nvGrpSpPr>
        <p:grpSpPr>
          <a:xfrm>
            <a:off x="6545179" y="1676400"/>
            <a:ext cx="2177716" cy="2117558"/>
            <a:chOff x="6545179" y="1676400"/>
            <a:chExt cx="2177716" cy="2117558"/>
          </a:xfrm>
        </p:grpSpPr>
        <p:pic>
          <p:nvPicPr>
            <p:cNvPr id="11" name="Picture 10"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1801520"/>
              <a:ext cx="1971675" cy="1905000"/>
            </a:xfrm>
            <a:prstGeom prst="rect">
              <a:avLst/>
            </a:prstGeom>
            <a:solidFill>
              <a:srgbClr val="595959">
                <a:alpha val="60000"/>
              </a:srgbClr>
            </a:solidFill>
          </p:spPr>
        </p:pic>
        <p:sp>
          <p:nvSpPr>
            <p:cNvPr id="12" name="Freeform: Shape 11">
              <a:extLst>
                <a:ext uri="{FF2B5EF4-FFF2-40B4-BE49-F238E27FC236}">
                  <a16:creationId xmlns:a16="http://schemas.microsoft.com/office/drawing/2014/main" id="{C376CD92-F187-46E4-B620-25FCCFBC6755}"/>
                </a:ext>
              </a:extLst>
            </p:cNvPr>
            <p:cNvSpPr/>
            <p:nvPr/>
          </p:nvSpPr>
          <p:spPr>
            <a:xfrm>
              <a:off x="6545179" y="1676400"/>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solidFill>
              <a:srgbClr val="59595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1. 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 using the transition model.</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2. 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filtered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Writing both steps as one update: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 uri="{C183D7F6-B498-43B3-948B-1728B52AA6E4}">
                <adec:decorative xmlns:adec="http://schemas.microsoft.com/office/drawing/2017/decorative" val="1"/>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6200775" cy="646331"/>
          </a:xfrm>
          <a:prstGeom prst="rect">
            <a:avLst/>
          </a:prstGeom>
          <a:noFill/>
        </p:spPr>
        <p:txBody>
          <a:bodyPr wrap="square">
            <a:spAutoFit/>
          </a:bodyPr>
          <a:lstStyle/>
          <a:p>
            <a:r>
              <a:rPr lang="en-US" dirty="0"/>
              <a:t>The agents chooses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B,Dirty</a:t>
            </a:r>
            <a:r>
              <a:rPr lang="en-US" sz="1400" i="1" dirty="0"/>
              <a:t>]</a:t>
            </a:r>
          </a:p>
        </p:txBody>
      </p:sp>
      <p:sp>
        <p:nvSpPr>
          <p:cNvPr id="17" name="Rectangle 16">
            <a:extLst>
              <a:ext uri="{FF2B5EF4-FFF2-40B4-BE49-F238E27FC236}">
                <a16:creationId xmlns:a16="http://schemas.microsoft.com/office/drawing/2014/main" id="{E386B5E6-70B6-4B0E-99C6-E71D348F3B94}"/>
              </a:ext>
              <a:ext uri="{C183D7F6-B498-43B3-948B-1728B52AA6E4}">
                <adec:decorative xmlns:adec="http://schemas.microsoft.com/office/drawing/2017/decorative" val="1"/>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 uri="{C183D7F6-B498-43B3-948B-1728B52AA6E4}">
                <adec:decorative xmlns:adec="http://schemas.microsoft.com/office/drawing/2017/decorative" val="1"/>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 uri="{C183D7F6-B498-43B3-948B-1728B52AA6E4}">
                <adec:decorative xmlns:adec="http://schemas.microsoft.com/office/drawing/2017/decorative" val="1"/>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 uri="{C183D7F6-B498-43B3-948B-1728B52AA6E4}">
                <adec:decorative xmlns:adec="http://schemas.microsoft.com/office/drawing/2017/decorative" val="1"/>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 uri="{C183D7F6-B498-43B3-948B-1728B52AA6E4}">
                <adec:decorative xmlns:adec="http://schemas.microsoft.com/office/drawing/2017/decorative" val="1"/>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93B4253-A8FB-D677-E16B-DC0AEBCA0225}"/>
              </a:ext>
              <a:ext uri="{C183D7F6-B498-43B3-948B-1728B52AA6E4}">
                <adec:decorative xmlns:adec="http://schemas.microsoft.com/office/drawing/2017/decorative" val="1"/>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4" name="Rectangle 13">
            <a:extLst>
              <a:ext uri="{FF2B5EF4-FFF2-40B4-BE49-F238E27FC236}">
                <a16:creationId xmlns:a16="http://schemas.microsoft.com/office/drawing/2014/main" id="{0ABC0F88-1F95-CEE5-BD2D-41D0129EBE5B}"/>
              </a:ext>
              <a:ext uri="{C183D7F6-B498-43B3-948B-1728B52AA6E4}">
                <adec:decorative xmlns:adec="http://schemas.microsoft.com/office/drawing/2017/decorative" val="1"/>
              </a:ext>
            </a:extLst>
          </p:cNvPr>
          <p:cNvSpPr/>
          <p:nvPr/>
        </p:nvSpPr>
        <p:spPr>
          <a:xfrm rot="20566914">
            <a:off x="5753080" y="3115882"/>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0F2074-D835-71F4-6E56-C15596BE79B7}"/>
              </a:ext>
              <a:ext uri="{C183D7F6-B498-43B3-948B-1728B52AA6E4}">
                <adec:decorative xmlns:adec="http://schemas.microsoft.com/office/drawing/2017/decorative" val="1"/>
              </a:ext>
            </a:extLst>
          </p:cNvPr>
          <p:cNvSpPr/>
          <p:nvPr/>
        </p:nvSpPr>
        <p:spPr>
          <a:xfrm>
            <a:off x="3988170" y="3204703"/>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F38142-CAE6-63B6-2B26-96F805232B2A}"/>
                  </a:ext>
                </a:extLst>
              </p:cNvPr>
              <p:cNvSpPr txBox="1"/>
              <p:nvPr/>
            </p:nvSpPr>
            <p:spPr>
              <a:xfrm>
                <a:off x="1864371" y="5541661"/>
                <a:ext cx="6352903"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𝑏</m:t>
                      </m:r>
                      <m:r>
                        <a:rPr lang="en-US" sz="1800" b="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    </m:t>
                              </m:r>
                              <m:r>
                                <a:rPr lang="en-US" sz="1800" b="0" i="1" dirty="0" smtClean="0">
                                  <a:latin typeface="Cambria Math" panose="02040503050406030204" pitchFamily="18" charset="0"/>
                                </a:rPr>
                                <m:t>𝑏</m:t>
                              </m:r>
                              <m:r>
                                <a:rPr lang="en-US" sz="1800" b="0" i="1" dirty="0" smtClean="0">
                                  <a:latin typeface="Cambria Math" panose="02040503050406030204" pitchFamily="18" charset="0"/>
                                </a:rPr>
                                <m:t>   ,  </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 </m:t>
                              </m:r>
                            </m:e>
                          </m:d>
                          <m:r>
                            <a:rPr lang="en-US" sz="1800" b="0" i="1" dirty="0" smtClean="0">
                              <a:latin typeface="Cambria Math" panose="02040503050406030204" pitchFamily="18" charset="0"/>
                            </a:rPr>
                            <m:t>,   </m:t>
                          </m:r>
                          <m:r>
                            <a:rPr lang="en-US" sz="1800" i="1" dirty="0">
                              <a:latin typeface="Cambria Math" panose="02040503050406030204" pitchFamily="18" charset="0"/>
                            </a:rPr>
                            <m:t>𝑜</m:t>
                          </m:r>
                          <m:r>
                            <a:rPr lang="en-US" sz="1800" b="0" i="1" dirty="0" smtClean="0">
                              <a:latin typeface="Cambria Math" panose="02040503050406030204" pitchFamily="18" charset="0"/>
                            </a:rPr>
                            <m:t>       </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         </m:t>
                      </m:r>
                      <m:r>
                        <a:rPr lang="en-US" sz="1800" i="1" dirty="0" smtClean="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1,3</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𝑅𝑖𝑔h𝑡</m:t>
                              </m:r>
                            </m:e>
                          </m:d>
                          <m:r>
                            <a:rPr lang="en-US" sz="1800" i="1" dirty="0">
                              <a:latin typeface="Cambria Math" panose="02040503050406030204" pitchFamily="18" charset="0"/>
                            </a:rPr>
                            <m:t>,</m:t>
                          </m:r>
                          <m:r>
                            <a:rPr lang="en-US" sz="1800" b="0" i="1" dirty="0" smtClean="0">
                              <a:latin typeface="Cambria Math" panose="02040503050406030204" pitchFamily="18" charset="0"/>
                            </a:rPr>
                            <m:t>[</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m:t>
                          </m:r>
                          <m:r>
                            <a:rPr lang="en-US" sz="1800" b="0" i="1" dirty="0" smtClean="0">
                              <a:latin typeface="Cambria Math" panose="02040503050406030204" pitchFamily="18" charset="0"/>
                            </a:rPr>
                            <m:t>𝐷𝑖𝑟𝑡𝑦</m:t>
                          </m:r>
                          <m:r>
                            <a:rPr lang="en-US" sz="1800" b="0" i="1" dirty="0" smtClean="0">
                              <a:latin typeface="Cambria Math" panose="02040503050406030204" pitchFamily="18" charset="0"/>
                            </a:rPr>
                            <m:t>]</m:t>
                          </m:r>
                        </m:e>
                      </m:d>
                      <m:r>
                        <a:rPr lang="en-US" sz="1800" b="0" i="1" dirty="0" smtClean="0">
                          <a:latin typeface="Cambria Math" panose="02040503050406030204" pitchFamily="18" charset="0"/>
                        </a:rPr>
                        <m:t>={2}</m:t>
                      </m:r>
                    </m:oMath>
                  </m:oMathPara>
                </a14:m>
                <a:endParaRPr lang="en-US" sz="1800" dirty="0"/>
              </a:p>
            </p:txBody>
          </p:sp>
        </mc:Choice>
        <mc:Fallback xmlns="">
          <p:sp>
            <p:nvSpPr>
              <p:cNvPr id="18" name="TextBox 17">
                <a:extLst>
                  <a:ext uri="{FF2B5EF4-FFF2-40B4-BE49-F238E27FC236}">
                    <a16:creationId xmlns:a16="http://schemas.microsoft.com/office/drawing/2014/main" id="{93F38142-CAE6-63B6-2B26-96F805232B2A}"/>
                  </a:ext>
                </a:extLst>
              </p:cNvPr>
              <p:cNvSpPr txBox="1">
                <a:spLocks noRot="1" noChangeAspect="1" noMove="1" noResize="1" noEditPoints="1" noAdjustHandles="1" noChangeArrowheads="1" noChangeShapeType="1" noTextEdit="1"/>
              </p:cNvSpPr>
              <p:nvPr/>
            </p:nvSpPr>
            <p:spPr>
              <a:xfrm>
                <a:off x="1864371" y="5541661"/>
                <a:ext cx="6352903" cy="646331"/>
              </a:xfrm>
              <a:prstGeom prst="rect">
                <a:avLst/>
              </a:prstGeom>
              <a:blipFill>
                <a:blip r:embed="rId18"/>
                <a:stretch>
                  <a:fillRect b="-8491"/>
                </a:stretch>
              </a:blipFill>
            </p:spPr>
            <p:txBody>
              <a:bodyPr/>
              <a:lstStyle/>
              <a:p>
                <a:r>
                  <a:rPr lang="en-US">
                    <a:noFill/>
                  </a:rPr>
                  <a:t> </a:t>
                </a:r>
              </a:p>
            </p:txBody>
          </p:sp>
        </mc:Fallback>
      </mc:AlternateContent>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of belief states to create a conditional plan</a:t>
            </a:r>
          </a:p>
        </p:txBody>
      </p:sp>
      <p:grpSp>
        <p:nvGrpSpPr>
          <p:cNvPr id="18" name="Group 17" descr="Figure of an AND-OR Tree.">
            <a:extLst>
              <a:ext uri="{FF2B5EF4-FFF2-40B4-BE49-F238E27FC236}">
                <a16:creationId xmlns:a16="http://schemas.microsoft.com/office/drawing/2014/main" id="{150E9A0B-838D-11CC-2373-93C05469C471}"/>
              </a:ext>
            </a:extLst>
          </p:cNvPr>
          <p:cNvGrpSpPr/>
          <p:nvPr/>
        </p:nvGrpSpPr>
        <p:grpSpPr>
          <a:xfrm>
            <a:off x="960022" y="2514600"/>
            <a:ext cx="7926685" cy="2819400"/>
            <a:chOff x="960022" y="2514600"/>
            <a:chExt cx="7926685" cy="2819400"/>
          </a:xfrm>
        </p:grpSpPr>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grpSp>
        <p:nvGrpSpPr>
          <p:cNvPr id="14" name="Group 13">
            <a:extLst>
              <a:ext uri="{FF2B5EF4-FFF2-40B4-BE49-F238E27FC236}">
                <a16:creationId xmlns:a16="http://schemas.microsoft.com/office/drawing/2014/main" id="{A04578C4-FB4B-AD1A-BD56-B1F36142084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 2</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2525050"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solidFill>
                  <a:srgbClr val="FF0000"/>
                </a:solidFill>
              </a:rPr>
              <a:t>Suck</a:t>
            </a:r>
            <a:r>
              <a:rPr lang="en-US" sz="2400" i="1" dirty="0"/>
              <a:t>, …]</a:t>
            </a:r>
          </a:p>
          <a:p>
            <a:endParaRPr lang="en-US" sz="2400" i="1" dirty="0"/>
          </a:p>
        </p:txBody>
      </p:sp>
      <p:grpSp>
        <p:nvGrpSpPr>
          <p:cNvPr id="6" name="Group 5">
            <a:extLst>
              <a:ext uri="{FF2B5EF4-FFF2-40B4-BE49-F238E27FC236}">
                <a16:creationId xmlns:a16="http://schemas.microsoft.com/office/drawing/2014/main" id="{6DC8FBE8-B742-8539-0A07-90287F7819FC}"/>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28" name="Group 27">
            <a:extLst>
              <a:ext uri="{FF2B5EF4-FFF2-40B4-BE49-F238E27FC236}">
                <a16:creationId xmlns:a16="http://schemas.microsoft.com/office/drawing/2014/main" id="{EC477FAB-6AE6-7A57-03B5-E5F6B7C4327E}"/>
              </a:ext>
            </a:extLst>
          </p:cNvPr>
          <p:cNvGrpSpPr/>
          <p:nvPr/>
        </p:nvGrpSpPr>
        <p:grpSpPr>
          <a:xfrm>
            <a:off x="533400" y="2461210"/>
            <a:ext cx="8353307" cy="2872790"/>
            <a:chOff x="533400" y="2461210"/>
            <a:chExt cx="8353307" cy="2872790"/>
          </a:xfrm>
        </p:grpSpPr>
        <p:grpSp>
          <p:nvGrpSpPr>
            <p:cNvPr id="22" name="Group 21">
              <a:extLst>
                <a:ext uri="{FF2B5EF4-FFF2-40B4-BE49-F238E27FC236}">
                  <a16:creationId xmlns:a16="http://schemas.microsoft.com/office/drawing/2014/main" id="{D5A68483-109C-E427-5116-4905D678D626}"/>
                </a:ext>
              </a:extLst>
            </p:cNvPr>
            <p:cNvGrpSpPr/>
            <p:nvPr/>
          </p:nvGrpSpPr>
          <p:grpSpPr>
            <a:xfrm>
              <a:off x="533400" y="2461210"/>
              <a:ext cx="8353307" cy="2872790"/>
              <a:chOff x="533400" y="2461210"/>
              <a:chExt cx="8353307" cy="2872790"/>
            </a:xfrm>
          </p:grpSpPr>
          <p:grpSp>
            <p:nvGrpSpPr>
              <p:cNvPr id="11" name="Group 10" descr="Figure of an AND-OR Tree.">
                <a:extLst>
                  <a:ext uri="{FF2B5EF4-FFF2-40B4-BE49-F238E27FC236}">
                    <a16:creationId xmlns:a16="http://schemas.microsoft.com/office/drawing/2014/main" id="{C2ED947C-EAE8-00E1-ACF2-10094DF81763}"/>
                  </a:ext>
                </a:extLst>
              </p:cNvPr>
              <p:cNvGrpSpPr/>
              <p:nvPr/>
            </p:nvGrpSpPr>
            <p:grpSpPr>
              <a:xfrm>
                <a:off x="533400" y="2461210"/>
                <a:ext cx="8353307" cy="2872790"/>
                <a:chOff x="533400" y="2461210"/>
                <a:chExt cx="8353307" cy="2872790"/>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4"/>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5"/>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3" name="TextBox 12">
                <a:extLst>
                  <a:ext uri="{FF2B5EF4-FFF2-40B4-BE49-F238E27FC236}">
                    <a16:creationId xmlns:a16="http://schemas.microsoft.com/office/drawing/2014/main" id="{1DACB9D4-9B37-B4CA-173A-FB176FBE5C54}"/>
                  </a:ext>
                </a:extLst>
              </p:cNvPr>
              <p:cNvSpPr txBox="1"/>
              <p:nvPr/>
            </p:nvSpPr>
            <p:spPr>
              <a:xfrm>
                <a:off x="4819647" y="3356323"/>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
          <p:nvSpPr>
            <p:cNvPr id="27" name="TextBox 26">
              <a:extLst>
                <a:ext uri="{FF2B5EF4-FFF2-40B4-BE49-F238E27FC236}">
                  <a16:creationId xmlns:a16="http://schemas.microsoft.com/office/drawing/2014/main" id="{1C37483F-06EA-2896-C67A-9E07FD9717DD}"/>
                </a:ext>
              </a:extLst>
            </p:cNvPr>
            <p:cNvSpPr txBox="1"/>
            <p:nvPr/>
          </p:nvSpPr>
          <p:spPr>
            <a:xfrm>
              <a:off x="1859249" y="3303508"/>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 3</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3360535" cy="830997"/>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t>Suck</a:t>
            </a:r>
            <a:r>
              <a:rPr lang="en-US" sz="2400" i="1" dirty="0"/>
              <a:t>, </a:t>
            </a:r>
            <a:r>
              <a:rPr lang="en-US" sz="2400" b="1" i="1" dirty="0">
                <a:solidFill>
                  <a:srgbClr val="FF0000"/>
                </a:solidFill>
              </a:rPr>
              <a:t>Right</a:t>
            </a:r>
            <a:r>
              <a:rPr lang="en-US" sz="2400" i="1" dirty="0"/>
              <a:t>, </a:t>
            </a:r>
            <a:r>
              <a:rPr lang="en-US" sz="2400" b="1" dirty="0"/>
              <a:t>…]</a:t>
            </a:r>
            <a:endParaRPr lang="en-US" sz="2400" i="1" dirty="0"/>
          </a:p>
          <a:p>
            <a:endParaRPr lang="en-US" sz="2400" i="1" dirty="0"/>
          </a:p>
        </p:txBody>
      </p:sp>
      <p:grpSp>
        <p:nvGrpSpPr>
          <p:cNvPr id="9" name="Group 8" descr="Figure of an AND-OR Tree.">
            <a:extLst>
              <a:ext uri="{FF2B5EF4-FFF2-40B4-BE49-F238E27FC236}">
                <a16:creationId xmlns:a16="http://schemas.microsoft.com/office/drawing/2014/main" id="{74725460-CEED-AC79-148D-D294F21A4F08}"/>
              </a:ext>
            </a:extLst>
          </p:cNvPr>
          <p:cNvGrpSpPr/>
          <p:nvPr/>
        </p:nvGrpSpPr>
        <p:grpSpPr>
          <a:xfrm>
            <a:off x="533399" y="2514600"/>
            <a:ext cx="8353308" cy="2992605"/>
            <a:chOff x="533399" y="2514600"/>
            <a:chExt cx="8353308" cy="2992605"/>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7052F9A-A805-E6CA-A077-62521175FB81}"/>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12" name="TextBox 11">
            <a:extLst>
              <a:ext uri="{FF2B5EF4-FFF2-40B4-BE49-F238E27FC236}">
                <a16:creationId xmlns:a16="http://schemas.microsoft.com/office/drawing/2014/main" id="{75EA3083-D8AD-CD53-8815-6399F0ABBB7C}"/>
              </a:ext>
            </a:extLst>
          </p:cNvPr>
          <p:cNvSpPr txBox="1"/>
          <p:nvPr/>
        </p:nvSpPr>
        <p:spPr>
          <a:xfrm>
            <a:off x="7078949" y="4054733"/>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
        <p:nvSpPr>
          <p:cNvPr id="13" name="TextBox 12">
            <a:extLst>
              <a:ext uri="{FF2B5EF4-FFF2-40B4-BE49-F238E27FC236}">
                <a16:creationId xmlns:a16="http://schemas.microsoft.com/office/drawing/2014/main" id="{1635CF14-73DC-924E-0A81-7369C7D22240}"/>
              </a:ext>
            </a:extLst>
          </p:cNvPr>
          <p:cNvSpPr txBox="1"/>
          <p:nvPr/>
        </p:nvSpPr>
        <p:spPr>
          <a:xfrm>
            <a:off x="2249428" y="4913524"/>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 4</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6361357" cy="461665"/>
          </a:xfrm>
          <a:prstGeom prst="rect">
            <a:avLst/>
          </a:prstGeom>
          <a:noFill/>
        </p:spPr>
        <p:txBody>
          <a:bodyPr wrap="none" rtlCol="0">
            <a:spAutoFit/>
          </a:bodyPr>
          <a:lstStyle/>
          <a:p>
            <a:r>
              <a:rPr lang="en-US" sz="2400" b="1" dirty="0"/>
              <a:t>Solution</a:t>
            </a:r>
            <a:r>
              <a:rPr lang="en-US" sz="2400" dirty="0"/>
              <a:t>: </a:t>
            </a:r>
            <a:r>
              <a:rPr lang="en-US" sz="2400" i="1" dirty="0"/>
              <a:t>[</a:t>
            </a:r>
            <a:r>
              <a:rPr lang="en-US" sz="2400" b="1" i="1" dirty="0"/>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b = {6} </a:t>
            </a:r>
            <a:r>
              <a:rPr lang="en-US" dirty="0"/>
              <a:t>is the result of the update with </a:t>
            </a:r>
            <a:r>
              <a:rPr lang="en-US" i="1" dirty="0"/>
              <a:t>o = [B, Dirty]</a:t>
            </a:r>
          </a:p>
        </p:txBody>
      </p:sp>
      <p:grpSp>
        <p:nvGrpSpPr>
          <p:cNvPr id="7" name="Group 6">
            <a:extLst>
              <a:ext uri="{FF2B5EF4-FFF2-40B4-BE49-F238E27FC236}">
                <a16:creationId xmlns:a16="http://schemas.microsoft.com/office/drawing/2014/main" id="{78CF469B-7543-5D0C-2EFF-571049549BE5}"/>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31" name="Group 30">
            <a:extLst>
              <a:ext uri="{FF2B5EF4-FFF2-40B4-BE49-F238E27FC236}">
                <a16:creationId xmlns:a16="http://schemas.microsoft.com/office/drawing/2014/main" id="{96534D5B-F35D-72F5-AF82-39AD3CCA02A7}"/>
              </a:ext>
            </a:extLst>
          </p:cNvPr>
          <p:cNvGrpSpPr/>
          <p:nvPr/>
        </p:nvGrpSpPr>
        <p:grpSpPr>
          <a:xfrm>
            <a:off x="533399" y="2514600"/>
            <a:ext cx="8353308" cy="3314343"/>
            <a:chOff x="533399" y="2514600"/>
            <a:chExt cx="8353308" cy="3314343"/>
          </a:xfrm>
        </p:grpSpPr>
        <p:grpSp>
          <p:nvGrpSpPr>
            <p:cNvPr id="11" name="Group 10" descr="Figure of an AND-OR Tree.">
              <a:extLst>
                <a:ext uri="{FF2B5EF4-FFF2-40B4-BE49-F238E27FC236}">
                  <a16:creationId xmlns:a16="http://schemas.microsoft.com/office/drawing/2014/main" id="{B3F1A244-F1A3-8522-2044-49C1A2ADC80F}"/>
                </a:ext>
              </a:extLst>
            </p:cNvPr>
            <p:cNvGrpSpPr/>
            <p:nvPr/>
          </p:nvGrpSpPr>
          <p:grpSpPr>
            <a:xfrm>
              <a:off x="533399" y="2514600"/>
              <a:ext cx="8353308" cy="3314343"/>
              <a:chOff x="533399" y="2514600"/>
              <a:chExt cx="8353308" cy="3314343"/>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8206063" y="4213702"/>
                <a:ext cx="0" cy="4722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30" name="TextBox 29">
              <a:extLst>
                <a:ext uri="{FF2B5EF4-FFF2-40B4-BE49-F238E27FC236}">
                  <a16:creationId xmlns:a16="http://schemas.microsoft.com/office/drawing/2014/main" id="{CA856504-8C4A-1A90-AA48-717024DB2FFF}"/>
                </a:ext>
              </a:extLst>
            </p:cNvPr>
            <p:cNvSpPr txBox="1"/>
            <p:nvPr/>
          </p:nvSpPr>
          <p:spPr>
            <a:xfrm>
              <a:off x="7593316" y="4246245"/>
              <a:ext cx="738475"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lnSpcReduction="10000"/>
          </a:bodyPr>
          <a:lstStyle/>
          <a:p>
            <a:pPr marL="514350" indent="-514350">
              <a:buFont typeface="+mj-lt"/>
              <a:buAutoNum type="arabicPeriod"/>
            </a:pPr>
            <a:r>
              <a:rPr lang="en-US" dirty="0"/>
              <a:t>The agent may not know in what state it and the environment exactly is in. </a:t>
            </a:r>
            <a:br>
              <a:rPr lang="en-US" dirty="0"/>
            </a:br>
            <a:br>
              <a:rPr lang="en-US" dirty="0"/>
            </a:br>
            <a:r>
              <a:rPr lang="en-US" dirty="0"/>
              <a:t>It needs to keep track of all the states it could be in. This set is called the </a:t>
            </a:r>
            <a:r>
              <a:rPr lang="en-US" b="1" i="1" dirty="0">
                <a:solidFill>
                  <a:srgbClr val="FF0000"/>
                </a:solidFill>
              </a:rPr>
              <a:t>believe state.</a:t>
            </a:r>
            <a:br>
              <a:rPr lang="en-US" b="1" i="1" dirty="0">
                <a:solidFill>
                  <a:srgbClr val="FF0000"/>
                </a:solidFill>
              </a:rPr>
            </a:br>
            <a:endParaRPr lang="en-US" dirty="0"/>
          </a:p>
          <a:p>
            <a:pPr marL="514350" indent="-514350">
              <a:buFont typeface="+mj-lt"/>
              <a:buAutoNum type="arabicPeriod"/>
            </a:pPr>
            <a:r>
              <a:rPr lang="en-US" dirty="0"/>
              <a:t>The 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b="1" dirty="0"/>
                  <a:t>Issue: </a:t>
                </a: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Such approximations are commonly used in control theory and reinforcement learning.</a:t>
                </a:r>
                <a:endParaRPr lang="en-US" b="1" dirty="0"/>
              </a:p>
            </p:txBody>
          </p:sp>
        </mc:Choice>
        <mc:Fallback>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 uri="{C183D7F6-B498-43B3-948B-1728B52AA6E4}">
                <adec:decorative xmlns:adec="http://schemas.microsoft.com/office/drawing/2017/decorative" val="1"/>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3E4A02A-EB10-4AC6-B332-BCB38243C263}"/>
              </a:ext>
              <a:ext uri="{C183D7F6-B498-43B3-948B-1728B52AA6E4}">
                <adec:decorative xmlns:adec="http://schemas.microsoft.com/office/drawing/2017/decorative" val="1"/>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2766600"/>
          </a:xfrm>
        </p:spPr>
        <p:txBody>
          <a:bodyPr vert="horz" lIns="91440" tIns="45720" rIns="91440" bIns="45720" rtlCol="0" anchor="t">
            <a:normAutofit fontScale="90000"/>
          </a:bodyPr>
          <a:lstStyle/>
          <a:p>
            <a:r>
              <a:rPr lang="en-US" sz="4400" kern="1200" dirty="0">
                <a:latin typeface="+mj-lt"/>
                <a:ea typeface="+mj-ea"/>
                <a:cs typeface="+mj-cs"/>
              </a:rPr>
              <a:t>Case Study: </a:t>
            </a:r>
            <a:br>
              <a:rPr lang="en-US" sz="4400" kern="1200" dirty="0">
                <a:latin typeface="+mj-lt"/>
                <a:ea typeface="+mj-ea"/>
                <a:cs typeface="+mj-cs"/>
              </a:rPr>
            </a:br>
            <a:br>
              <a:rPr lang="en-US" sz="4400" kern="1200" dirty="0">
                <a:latin typeface="+mj-lt"/>
                <a:ea typeface="+mj-ea"/>
                <a:cs typeface="+mj-cs"/>
              </a:rPr>
            </a:br>
            <a:r>
              <a:rPr lang="en-US" sz="4400" dirty="0"/>
              <a:t>Partially Observable 8-Puzzle</a:t>
            </a: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50" y="1825625"/>
            <a:ext cx="5543550" cy="4667249"/>
          </a:xfrm>
        </p:spPr>
        <p:txBody>
          <a:bodyPr>
            <a:normAutofit fontScale="85000" lnSpcReduction="20000"/>
          </a:bodyPr>
          <a:lstStyle/>
          <a:p>
            <a:pPr marL="0" indent="0">
              <a:buNone/>
            </a:pPr>
            <a:r>
              <a:rPr lang="en-US" dirty="0"/>
              <a:t>Give a problem description for this problem.</a:t>
            </a:r>
          </a:p>
          <a:p>
            <a:pPr marL="0" indent="0">
              <a:buNone/>
            </a:pPr>
            <a:endParaRPr lang="en-US" dirty="0"/>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0" indent="0">
              <a:buNone/>
            </a:pPr>
            <a:endParaRPr lang="en-US" dirty="0"/>
          </a:p>
          <a:p>
            <a:pPr marL="0" indent="0">
              <a:buNone/>
            </a:pPr>
            <a:r>
              <a:rPr lang="en-US" dirty="0"/>
              <a:t>This problem can be solved using an AND-OR Tree, but is there an easier solution?</a:t>
            </a:r>
          </a:p>
          <a:p>
            <a:pPr marL="514350" indent="-514350">
              <a:buFont typeface="+mj-lt"/>
              <a:buAutoNum type="arabicPeriod"/>
            </a:pPr>
            <a:endParaRPr lang="en-US" dirty="0"/>
          </a:p>
          <a:p>
            <a:pPr marL="971550" lvl="1" indent="-514350">
              <a:buFont typeface="+mj-lt"/>
              <a:buAutoNum type="alphaLcPeriod"/>
            </a:pPr>
            <a:r>
              <a:rPr lang="en-US" dirty="0"/>
              <a:t>What type of agent do we use?</a:t>
            </a:r>
          </a:p>
          <a:p>
            <a:pPr marL="971550" lvl="1" indent="-514350">
              <a:buFont typeface="+mj-lt"/>
              <a:buAutoNum type="alphaLcPeriod"/>
            </a:pPr>
            <a:r>
              <a:rPr lang="en-US" dirty="0"/>
              <a:t>What algorithms can be used?</a:t>
            </a:r>
          </a:p>
        </p:txBody>
      </p:sp>
      <p:grpSp>
        <p:nvGrpSpPr>
          <p:cNvPr id="6" name="Group 5" descr="Picture of an 8-puzzle with only the top left tile visible.">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4248280-7291-46B0-9671-ED7A8C8B6E7F}"/>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Environments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Online Search</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524000"/>
                <a:ext cx="7886700" cy="4968873"/>
              </a:xfrm>
            </p:spPr>
            <p:txBody>
              <a:bodyPr>
                <a:normAutofit fontScale="62500" lnSpcReduction="20000"/>
              </a:bodyPr>
              <a:lstStyle/>
              <a:p>
                <a:r>
                  <a:rPr lang="en-US" b="1" dirty="0"/>
                  <a:t>Recall offline search</a:t>
                </a:r>
                <a:r>
                  <a:rPr lang="en-US" dirty="0"/>
                  <a:t>: Create a plan using the state space and the transition model before taking any action. The </a:t>
                </a:r>
                <a:r>
                  <a:rPr lang="en-US" b="1" dirty="0"/>
                  <a:t>plan</a:t>
                </a:r>
                <a:r>
                  <a:rPr lang="en-US" dirty="0"/>
                  <a:t> can be a </a:t>
                </a:r>
                <a:r>
                  <a:rPr lang="en-US" b="1" dirty="0"/>
                  <a:t>sequence of actions </a:t>
                </a:r>
                <a:r>
                  <a:rPr lang="en-US" dirty="0"/>
                  <a:t>or a </a:t>
                </a:r>
                <a:r>
                  <a:rPr lang="en-US" b="1" dirty="0"/>
                  <a:t>conditional plan</a:t>
                </a:r>
                <a:r>
                  <a:rPr lang="en-US" dirty="0"/>
                  <a:t> to account for uncertainty.</a:t>
                </a:r>
              </a:p>
              <a:p>
                <a:endParaRPr lang="en-US" dirty="0"/>
              </a:p>
              <a:p>
                <a:r>
                  <a:rPr lang="en-US" dirty="0"/>
                  <a:t>The agent uses the transition function to predict the consequence of actions. But what if the </a:t>
                </a:r>
                <a:r>
                  <a:rPr lang="en-US" b="1" dirty="0"/>
                  <a:t>transition function is unknown </a:t>
                </a:r>
                <a:r>
                  <a:rPr lang="en-US" dirty="0"/>
                  <a:t>and we cannot predict outcomes of actions? This is called an </a:t>
                </a:r>
                <a:r>
                  <a:rPr lang="en-US" b="1" dirty="0"/>
                  <a:t>unknown environment.</a:t>
                </a:r>
              </a:p>
              <a:p>
                <a:endParaRPr lang="en-US" dirty="0"/>
              </a:p>
              <a:p>
                <a:r>
                  <a:rPr lang="en-US" b="1" dirty="0"/>
                  <a:t>Online search </a:t>
                </a:r>
                <a:r>
                  <a:rPr lang="en-US" dirty="0"/>
                  <a:t>explores the real world one action at a time. Prediction is replaced by “act” and update by “observe.” </a:t>
                </a:r>
              </a:p>
              <a:p>
                <a:pPr marL="0" indent="0">
                  <a:buNone/>
                </a:pPr>
                <a:endParaRPr lang="en-US" dirty="0"/>
              </a:p>
              <a:p>
                <a:endParaRPr lang="en-US" dirty="0"/>
              </a:p>
              <a:p>
                <a:endParaRPr lang="en-US" dirty="0"/>
              </a:p>
              <a:p>
                <a:r>
                  <a:rPr lang="en-US" dirty="0"/>
                  <a:t>Useful for</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happens instead of planning for everything!</a:t>
                </a:r>
              </a:p>
            </p:txBody>
          </p:sp>
        </mc:Choice>
        <mc:Fallback>
          <p:sp>
            <p:nvSpPr>
              <p:cNvPr id="5" name="Content Placeholder 4">
                <a:extLst>
                  <a:ext uri="{FF2B5EF4-FFF2-40B4-BE49-F238E27FC236}">
                    <a16:creationId xmlns:a16="http://schemas.microsoft.com/office/drawing/2014/main" id="{36F2D4E4-8EDB-4A8F-BC83-2065F739A00B}"/>
                  </a:ext>
                </a:extLst>
              </p:cNvPr>
              <p:cNvSpPr>
                <a:spLocks noGrp="1" noRot="1" noChangeAspect="1" noMove="1" noResize="1" noEditPoints="1" noAdjustHandles="1" noChangeArrowheads="1" noChangeShapeType="1" noTextEdit="1"/>
              </p:cNvSpPr>
              <p:nvPr>
                <p:ph idx="1"/>
              </p:nvPr>
            </p:nvSpPr>
            <p:spPr>
              <a:xfrm>
                <a:off x="628650" y="1524000"/>
                <a:ext cx="7886700" cy="4968873"/>
              </a:xfrm>
              <a:blipFill>
                <a:blip r:embed="rId2"/>
                <a:stretch>
                  <a:fillRect l="-464" t="-1963" r="-927" b="-1104"/>
                </a:stretch>
              </a:blipFill>
            </p:spPr>
            <p:txBody>
              <a:bodyPr/>
              <a:lstStyle/>
              <a:p>
                <a:r>
                  <a:rPr lang="en-US">
                    <a:noFill/>
                  </a:rPr>
                  <a:t> </a:t>
                </a:r>
              </a:p>
            </p:txBody>
          </p:sp>
        </mc:Fallback>
      </mc:AlternateContent>
      <p:grpSp>
        <p:nvGrpSpPr>
          <p:cNvPr id="9" name="Group 8" descr="A sequence of act, observe, act, etc.">
            <a:extLst>
              <a:ext uri="{FF2B5EF4-FFF2-40B4-BE49-F238E27FC236}">
                <a16:creationId xmlns:a16="http://schemas.microsoft.com/office/drawing/2014/main" id="{72B73AF8-6360-4423-8FC9-B99C20DD5A37}"/>
              </a:ext>
            </a:extLst>
          </p:cNvPr>
          <p:cNvGrpSpPr/>
          <p:nvPr/>
        </p:nvGrpSpPr>
        <p:grpSpPr>
          <a:xfrm>
            <a:off x="1371600" y="3810000"/>
            <a:ext cx="6670196" cy="990600"/>
            <a:chOff x="1524000" y="4318000"/>
            <a:chExt cx="6670196" cy="990600"/>
          </a:xfrm>
        </p:grpSpPr>
        <p:graphicFrame>
          <p:nvGraphicFramePr>
            <p:cNvPr id="7" name="Diagram 6">
              <a:extLst>
                <a:ext uri="{FF2B5EF4-FFF2-40B4-BE49-F238E27FC236}">
                  <a16:creationId xmlns:a16="http://schemas.microsoft.com/office/drawing/2014/main" id="{06345C14-DEF3-4B23-B4C8-9E33AD50E5FF}"/>
                </a:ext>
              </a:extLst>
            </p:cNvPr>
            <p:cNvGraphicFramePr/>
            <p:nvPr>
              <p:extLst>
                <p:ext uri="{D42A27DB-BD31-4B8C-83A1-F6EECF244321}">
                  <p14:modId xmlns:p14="http://schemas.microsoft.com/office/powerpoint/2010/main" val="2197968155"/>
                </p:ext>
              </p:extLst>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1849F1FC-9B66-4D06-90CA-E1236537E4A1}"/>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850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a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or the agent needs to be able to avoid these actions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is more efficient if you must execute the actions to get observations: Depth-first search with backtracking instead of BFS or A* Search.</a:t>
            </a:r>
          </a:p>
          <a:p>
            <a:endParaRPr lang="en-US" dirty="0"/>
          </a:p>
          <a:p>
            <a:endParaRPr lang="en-US" dirty="0"/>
          </a:p>
        </p:txBody>
      </p:sp>
      <p:grpSp>
        <p:nvGrpSpPr>
          <p:cNvPr id="6" name="Group 5">
            <a:extLst>
              <a:ext uri="{FF2B5EF4-FFF2-40B4-BE49-F238E27FC236}">
                <a16:creationId xmlns:a16="http://schemas.microsoft.com/office/drawing/2014/main" id="{71071978-3C4A-E3E6-F25E-858A0EF1C414}"/>
              </a:ext>
            </a:extLst>
          </p:cNvPr>
          <p:cNvGrpSpPr/>
          <p:nvPr/>
        </p:nvGrpSpPr>
        <p:grpSpPr>
          <a:xfrm>
            <a:off x="7391400" y="2223759"/>
            <a:ext cx="1371600" cy="646331"/>
            <a:chOff x="7391400" y="2223759"/>
            <a:chExt cx="1371600" cy="646331"/>
          </a:xfrm>
        </p:grpSpPr>
        <p:sp>
          <p:nvSpPr>
            <p:cNvPr id="4" name="Right Brace 3">
              <a:extLst>
                <a:ext uri="{FF2B5EF4-FFF2-40B4-BE49-F238E27FC236}">
                  <a16:creationId xmlns:a16="http://schemas.microsoft.com/office/drawing/2014/main" id="{7B693761-FBBD-D145-99BA-01D704C3EA9A}"/>
                </a:ext>
                <a:ext uri="{C183D7F6-B498-43B3-948B-1728B52AA6E4}">
                  <adec:decorative xmlns:adec="http://schemas.microsoft.com/office/drawing/2017/decorative" val="1"/>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gr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A Model-based Reflex Agent to Learn the Transition Model</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954107"/>
              </a:xfrm>
              <a:prstGeom prst="rect">
                <a:avLst/>
              </a:prstGeom>
              <a:noFill/>
            </p:spPr>
            <p:txBody>
              <a:bodyPr wrap="square" rtlCol="0">
                <a:spAutoFit/>
              </a:bodyPr>
              <a:lstStyle/>
              <a:p>
                <a:r>
                  <a:rPr lang="en-US" sz="1400" b="1" dirty="0"/>
                  <a:t>Setting</a:t>
                </a:r>
                <a:r>
                  <a:rPr lang="en-US" sz="1400" dirty="0"/>
                  <a:t>: Environment is deterministic and fully observable (= the percept is the full state) but the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 is unknown.</a:t>
                </a:r>
              </a:p>
              <a:p>
                <a:r>
                  <a:rPr lang="en-US" sz="1400" b="1" dirty="0"/>
                  <a:t>Approach</a:t>
                </a:r>
                <a:r>
                  <a:rPr lang="en-US" sz="1400" dirty="0"/>
                  <a:t>: The agent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954107"/>
              </a:xfrm>
              <a:prstGeom prst="rect">
                <a:avLst/>
              </a:prstGeom>
              <a:blipFill>
                <a:blip r:embed="rId2"/>
                <a:stretch>
                  <a:fillRect l="-242" t="-1274" b="-5096"/>
                </a:stretch>
              </a:blipFill>
            </p:spPr>
            <p:txBody>
              <a:bodyPr/>
              <a:lstStyle/>
              <a:p>
                <a:r>
                  <a:rPr lang="en-US">
                    <a:noFill/>
                  </a:rPr>
                  <a:t> </a:t>
                </a:r>
              </a:p>
            </p:txBody>
          </p:sp>
        </mc:Fallback>
      </mc:AlternateContent>
      <p:pic>
        <p:nvPicPr>
          <p:cNvPr id="4" name="Content Placeholder 3" descr="The Online DFS-Agent algorithm.">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3"/>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p:sp>
        <p:nvSpPr>
          <p:cNvPr id="6" name="Speech Bubble: Rectangle 5">
            <a:extLst>
              <a:ext uri="{FF2B5EF4-FFF2-40B4-BE49-F238E27FC236}">
                <a16:creationId xmlns:a16="http://schemas.microsoft.com/office/drawing/2014/main" id="{A677F34E-6960-4A5B-A687-612E284E84D8}"/>
              </a:ext>
              <a:ext uri="{C183D7F6-B498-43B3-948B-1728B52AA6E4}">
                <adec:decorative xmlns:adec="http://schemas.microsoft.com/office/drawing/2017/decorative" val="1"/>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 uri="{C183D7F6-B498-43B3-948B-1728B52AA6E4}">
                <adec:decorative xmlns:adec="http://schemas.microsoft.com/office/drawing/2017/decorative" val="1"/>
              </a:ext>
            </a:extLst>
          </p:cNvPr>
          <p:cNvSpPr/>
          <p:nvPr/>
        </p:nvSpPr>
        <p:spPr>
          <a:xfrm>
            <a:off x="6604841" y="3124200"/>
            <a:ext cx="2310559" cy="195216"/>
          </a:xfrm>
          <a:prstGeom prst="wedgeRectCallout">
            <a:avLst>
              <a:gd name="adj1" fmla="val -65482"/>
              <a:gd name="adj2" fmla="val 145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grpSp>
        <p:nvGrpSpPr>
          <p:cNvPr id="10" name="Group 9">
            <a:extLst>
              <a:ext uri="{FF2B5EF4-FFF2-40B4-BE49-F238E27FC236}">
                <a16:creationId xmlns:a16="http://schemas.microsoft.com/office/drawing/2014/main" id="{EE3F6E0C-746C-2B73-0E17-44A36721CAAB}"/>
              </a:ext>
              <a:ext uri="{C183D7F6-B498-43B3-948B-1728B52AA6E4}">
                <adec:decorative xmlns:adec="http://schemas.microsoft.com/office/drawing/2017/decorative" val="1"/>
              </a:ext>
            </a:extLst>
          </p:cNvPr>
          <p:cNvGrpSpPr/>
          <p:nvPr/>
        </p:nvGrpSpPr>
        <p:grpSpPr>
          <a:xfrm>
            <a:off x="4419600" y="1568441"/>
            <a:ext cx="4495800" cy="3663483"/>
            <a:chOff x="4419600" y="1568441"/>
            <a:chExt cx="4495800" cy="3663483"/>
          </a:xfrm>
        </p:grpSpPr>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the found transition</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307777"/>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cxnSp>
          <p:nvCxnSpPr>
            <p:cNvPr id="12" name="Straight Arrow Connector 11">
              <a:extLst>
                <a:ext uri="{FF2B5EF4-FFF2-40B4-BE49-F238E27FC236}">
                  <a16:creationId xmlns:a16="http://schemas.microsoft.com/office/drawing/2014/main" id="{C2F511DD-D427-9D4A-5E93-7175C6C4EA69}"/>
                </a:ext>
              </a:extLst>
            </p:cNvPr>
            <p:cNvCxnSpPr>
              <a:cxnSpLocks/>
            </p:cNvCxnSpPr>
            <p:nvPr/>
          </p:nvCxnSpPr>
          <p:spPr>
            <a:xfrm flipH="1">
              <a:off x="4419600" y="1568441"/>
              <a:ext cx="1554639" cy="1097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68100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90"/>
            <a:ext cx="2327371" cy="3728410"/>
          </a:xfrm>
        </p:spPr>
        <p:txBody>
          <a:bodyPr>
            <a:normAutofit fontScale="47500" lnSpcReduction="20000"/>
          </a:bodyPr>
          <a:lstStyle/>
          <a:p>
            <a:r>
              <a:rPr lang="en-US" dirty="0"/>
              <a:t>We can only see adjacent squares and don’t know the location of the goal!</a:t>
            </a:r>
          </a:p>
          <a:p>
            <a:r>
              <a:rPr lang="en-US" dirty="0"/>
              <a:t>We cannot plan so we must explore by walking around! </a:t>
            </a:r>
          </a:p>
          <a:p>
            <a:r>
              <a:rPr lang="en-US" dirty="0"/>
              <a:t>A simple method is to store the path for backtracking to get back to untied actions when we run into a dead end (think breadcrumbs or a string).</a:t>
            </a:r>
          </a:p>
          <a:p>
            <a:r>
              <a:rPr lang="en-US" dirty="0"/>
              <a:t>This is an iterative implementation of DFS without a reached data structure. </a:t>
            </a:r>
            <a:r>
              <a:rPr lang="en-US" dirty="0" err="1"/>
              <a:t>Unbacktaced</a:t>
            </a:r>
            <a:r>
              <a:rPr lang="en-US" dirty="0"/>
              <a:t> is the currently explored tree branch and the frontier is untried. DFS memory management applies. </a:t>
            </a:r>
          </a:p>
        </p:txBody>
      </p:sp>
      <p:grpSp>
        <p:nvGrpSpPr>
          <p:cNvPr id="7" name="Group 6" descr="Visualization of an unkown maze that is only partially explored using the DFS backtracking algorithm.">
            <a:extLst>
              <a:ext uri="{FF2B5EF4-FFF2-40B4-BE49-F238E27FC236}">
                <a16:creationId xmlns:a16="http://schemas.microsoft.com/office/drawing/2014/main" id="{C71899B9-D1DA-5F2D-4EE7-7F72A30A1312}"/>
              </a:ext>
            </a:extLst>
          </p:cNvPr>
          <p:cNvGrpSpPr/>
          <p:nvPr/>
        </p:nvGrpSpPr>
        <p:grpSpPr>
          <a:xfrm>
            <a:off x="3177839" y="1807065"/>
            <a:ext cx="5623847" cy="4716290"/>
            <a:chOff x="3177839" y="1807065"/>
            <a:chExt cx="5623847" cy="4716290"/>
          </a:xfrm>
        </p:grpSpPr>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5"/>
              <a:ext cx="5623847" cy="4716290"/>
              <a:chOff x="1353736" y="2490239"/>
              <a:chExt cx="4970864"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3133060" y="3057573"/>
                <a:ext cx="2997283" cy="3358116"/>
                <a:chOff x="3035576" y="2855155"/>
                <a:chExt cx="2997283" cy="3358116"/>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6" name="TextBox 5">
                  <a:extLst>
                    <a:ext uri="{FF2B5EF4-FFF2-40B4-BE49-F238E27FC236}">
                      <a16:creationId xmlns:a16="http://schemas.microsoft.com/office/drawing/2014/main" id="{B325BB4E-11D4-683A-0211-7B2CD04D1CB4}"/>
                    </a:ext>
                  </a:extLst>
                </p:cNvPr>
                <p:cNvSpPr txBox="1"/>
                <p:nvPr/>
              </p:nvSpPr>
              <p:spPr>
                <a:xfrm>
                  <a:off x="3035576" y="2855155"/>
                  <a:ext cx="889451" cy="369332"/>
                </a:xfrm>
                <a:prstGeom prst="rect">
                  <a:avLst/>
                </a:prstGeom>
                <a:noFill/>
              </p:spPr>
              <p:txBody>
                <a:bodyPr wrap="square" rtlCol="0">
                  <a:spAutoFit/>
                </a:bodyPr>
                <a:lstStyle/>
                <a:p>
                  <a:r>
                    <a:rPr lang="en-US" dirty="0"/>
                    <a:t>Start</a:t>
                  </a:r>
                </a:p>
              </p:txBody>
            </p:sp>
            <p:sp>
              <p:nvSpPr>
                <p:cNvPr id="5" name="Down Arrow 10">
                  <a:extLst>
                    <a:ext uri="{FF2B5EF4-FFF2-40B4-BE49-F238E27FC236}">
                      <a16:creationId xmlns:a16="http://schemas.microsoft.com/office/drawing/2014/main" id="{B2CB48DC-D1A2-74EE-28B4-C084144222D8}"/>
                    </a:ext>
                  </a:extLst>
                </p:cNvPr>
                <p:cNvSpPr/>
                <p:nvPr/>
              </p:nvSpPr>
              <p:spPr>
                <a:xfrm>
                  <a:off x="3842790" y="3771433"/>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 name="Group 11">
              <a:extLst>
                <a:ext uri="{FF2B5EF4-FFF2-40B4-BE49-F238E27FC236}">
                  <a16:creationId xmlns:a16="http://schemas.microsoft.com/office/drawing/2014/main" id="{D8B48120-1F4B-2DC6-DDD1-D7B8F15A7DC7}"/>
                </a:ext>
              </a:extLst>
            </p:cNvPr>
            <p:cNvGrpSpPr/>
            <p:nvPr/>
          </p:nvGrpSpPr>
          <p:grpSpPr>
            <a:xfrm>
              <a:off x="3560665" y="2007157"/>
              <a:ext cx="896208" cy="369332"/>
              <a:chOff x="3883060" y="1735550"/>
              <a:chExt cx="896208" cy="369332"/>
            </a:xfrm>
          </p:grpSpPr>
          <p:sp>
            <p:nvSpPr>
              <p:cNvPr id="8" name="Down Arrow 10">
                <a:extLst>
                  <a:ext uri="{FF2B5EF4-FFF2-40B4-BE49-F238E27FC236}">
                    <a16:creationId xmlns:a16="http://schemas.microsoft.com/office/drawing/2014/main" id="{B469D13D-46CE-E6E4-EF85-D035FFA027FA}"/>
                  </a:ext>
                </a:extLst>
              </p:cNvPr>
              <p:cNvSpPr/>
              <p:nvPr/>
            </p:nvSpPr>
            <p:spPr>
              <a:xfrm>
                <a:off x="3883060" y="1819064"/>
                <a:ext cx="186080" cy="255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A07F4F-7D1B-1B81-0A79-7C06287BDF2B}"/>
                  </a:ext>
                </a:extLst>
              </p:cNvPr>
              <p:cNvSpPr txBox="1"/>
              <p:nvPr/>
            </p:nvSpPr>
            <p:spPr>
              <a:xfrm>
                <a:off x="4042400" y="1735550"/>
                <a:ext cx="736868" cy="369332"/>
              </a:xfrm>
              <a:prstGeom prst="rect">
                <a:avLst/>
              </a:prstGeom>
              <a:noFill/>
            </p:spPr>
            <p:txBody>
              <a:bodyPr wrap="none" rtlCol="0">
                <a:spAutoFit/>
              </a:bodyPr>
              <a:lstStyle/>
              <a:p>
                <a:r>
                  <a:rPr lang="en-US" dirty="0"/>
                  <a:t>Agent</a:t>
                </a:r>
              </a:p>
            </p:txBody>
          </p:sp>
        </p:grpSp>
      </p:grpSp>
    </p:spTree>
    <p:extLst>
      <p:ext uri="{BB962C8B-B14F-4D97-AF65-F5344CB8AC3E}">
        <p14:creationId xmlns:p14="http://schemas.microsoft.com/office/powerpoint/2010/main" val="30579285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 (</a:t>
            </a:r>
            <a:r>
              <a:rPr lang="en-US" sz="1700"/>
              <a:t>a plan),</a:t>
            </a:r>
            <a:endParaRPr lang="en-US" sz="1700" dirty="0"/>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a:extLst>
              <a:ext uri="{FF2B5EF4-FFF2-40B4-BE49-F238E27FC236}">
                <a16:creationId xmlns:a16="http://schemas.microsoft.com/office/drawing/2014/main" id="{B586A7B6-C475-452B-BF7B-D1447DB2D03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b="1"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1556372988"/>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 uri="{C183D7F6-B498-43B3-948B-1728B52AA6E4}">
                <adec:decorative xmlns:adec="http://schemas.microsoft.com/office/drawing/2017/decorative" val="1"/>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normAutofit/>
          </a:bodyPr>
          <a:lstStyle/>
          <a:p>
            <a:r>
              <a:rPr lang="en-US" sz="4000" dirty="0"/>
              <a:t>Definition: 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473920"/>
            <a:ext cx="8210550" cy="1200329"/>
          </a:xfrm>
          <a:prstGeom prst="rect">
            <a:avLst/>
          </a:prstGeom>
          <a:noFill/>
        </p:spPr>
        <p:txBody>
          <a:bodyPr wrap="square" rtlCol="0">
            <a:spAutoFit/>
          </a:bodyPr>
          <a:lstStyle/>
          <a:p>
            <a:r>
              <a:rPr lang="en-US" sz="2400" dirty="0"/>
              <a:t>Suck can also lead to two different states! </a:t>
            </a:r>
            <a:br>
              <a:rPr lang="en-US" sz="2400" dirty="0"/>
            </a:br>
            <a:r>
              <a:rPr lang="en-US" sz="2400" dirty="0"/>
              <a:t>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grpSp>
        <p:nvGrpSpPr>
          <p:cNvPr id="5" name="Group 4">
            <a:extLst>
              <a:ext uri="{FF2B5EF4-FFF2-40B4-BE49-F238E27FC236}">
                <a16:creationId xmlns:a16="http://schemas.microsoft.com/office/drawing/2014/main" id="{F6840CB8-F933-B674-E460-0CF17721C7C6}"/>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401B5C68-3457-DEE0-E45F-B0EE506492C0}"/>
              </a:ext>
            </a:extLst>
          </p:cNvPr>
          <p:cNvGrpSpPr/>
          <p:nvPr/>
        </p:nvGrpSpPr>
        <p:grpSpPr>
          <a:xfrm>
            <a:off x="558059" y="1690689"/>
            <a:ext cx="8351732" cy="3467259"/>
            <a:chOff x="487468" y="1905000"/>
            <a:chExt cx="8351732" cy="3467259"/>
          </a:xfrm>
        </p:grpSpPr>
        <p:sp>
          <p:nvSpPr>
            <p:cNvPr id="13" name="TextBox 12">
              <a:extLst>
                <a:ext uri="{FF2B5EF4-FFF2-40B4-BE49-F238E27FC236}">
                  <a16:creationId xmlns:a16="http://schemas.microsoft.com/office/drawing/2014/main" id="{8CEC18A8-DBAA-4977-84C9-484FAF9A074D}"/>
                </a:ext>
              </a:extLst>
            </p:cNvPr>
            <p:cNvSpPr txBox="1"/>
            <p:nvPr/>
          </p:nvSpPr>
          <p:spPr>
            <a:xfrm>
              <a:off x="4438696" y="19050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21" name="Group 20" descr="The result of the action suck in state 1.">
              <a:extLst>
                <a:ext uri="{FF2B5EF4-FFF2-40B4-BE49-F238E27FC236}">
                  <a16:creationId xmlns:a16="http://schemas.microsoft.com/office/drawing/2014/main" id="{C0946E2E-2DB3-D749-B540-A0B97906EECD}"/>
                </a:ext>
              </a:extLst>
            </p:cNvPr>
            <p:cNvGrpSpPr/>
            <p:nvPr/>
          </p:nvGrpSpPr>
          <p:grpSpPr>
            <a:xfrm>
              <a:off x="487468" y="2209800"/>
              <a:ext cx="8351732" cy="3162459"/>
              <a:chOff x="487468" y="2362200"/>
              <a:chExt cx="8351732" cy="3162459"/>
            </a:xfrm>
          </p:grpSpPr>
          <p:grpSp>
            <p:nvGrpSpPr>
              <p:cNvPr id="18" name="Group 17">
                <a:extLst>
                  <a:ext uri="{FF2B5EF4-FFF2-40B4-BE49-F238E27FC236}">
                    <a16:creationId xmlns:a16="http://schemas.microsoft.com/office/drawing/2014/main" id="{3BB0660B-811F-32A3-0CEC-8DCCE15A3DA7}"/>
                  </a:ext>
                </a:extLst>
              </p:cNvPr>
              <p:cNvGrpSpPr/>
              <p:nvPr/>
            </p:nvGrpSpPr>
            <p:grpSpPr>
              <a:xfrm>
                <a:off x="2791100" y="2362200"/>
                <a:ext cx="6048100" cy="3162459"/>
                <a:chOff x="2791100" y="2362200"/>
                <a:chExt cx="6048100" cy="3162459"/>
              </a:xfrm>
            </p:grpSpPr>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79652C-036B-6CB6-2A57-80F1B907B27D}"/>
                      </a:ext>
                    </a:extLst>
                  </p:cNvPr>
                  <p:cNvSpPr txBox="1"/>
                  <p:nvPr/>
                </p:nvSpPr>
                <p:spPr>
                  <a:xfrm>
                    <a:off x="487468" y="3062097"/>
                    <a:ext cx="2845055" cy="369332"/>
                  </a:xfrm>
                  <a:prstGeom prst="rect">
                    <a:avLst/>
                  </a:prstGeom>
                  <a:noFill/>
                </p:spPr>
                <p:txBody>
                  <a:bodyPr wrap="square">
                    <a:spAutoFit/>
                  </a:bodyPr>
                  <a:lstStyle/>
                  <a:p>
                    <a:pPr marL="0" indent="0">
                      <a:buNone/>
                    </a:pPr>
                    <a14:m>
                      <m:oMath xmlns:m="http://schemas.openxmlformats.org/officeDocument/2006/math">
                        <m:r>
                          <a:rPr lang="en-US" sz="1800" i="1" smtClean="0">
                            <a:solidFill>
                              <a:srgbClr val="FF0000"/>
                            </a:solidFill>
                            <a:latin typeface="Cambria Math" panose="02040503050406030204" pitchFamily="18" charset="0"/>
                          </a:rPr>
                          <m:t>𝑅𝑒𝑠𝑢𝑙𝑡𝑠</m:t>
                        </m:r>
                        <m:d>
                          <m:dPr>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1</m:t>
                            </m:r>
                            <m:r>
                              <a:rPr lang="en-US" sz="1800" i="1">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𝑆𝑢𝑐𝑘</m:t>
                            </m:r>
                          </m:e>
                        </m:d>
                        <m:r>
                          <a:rPr lang="en-US" sz="1800" i="1">
                            <a:solidFill>
                              <a:srgbClr val="FF0000"/>
                            </a:solidFill>
                            <a:latin typeface="Cambria Math" panose="02040503050406030204" pitchFamily="18" charset="0"/>
                          </a:rPr>
                          <m:t>= </m:t>
                        </m:r>
                        <m:d>
                          <m:dPr>
                            <m:begChr m:val="{"/>
                            <m:endChr m:val="}"/>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5, 7</m:t>
                            </m:r>
                          </m:e>
                        </m:d>
                      </m:oMath>
                    </a14:m>
                    <a:r>
                      <a:rPr lang="en-US" sz="1800" dirty="0">
                        <a:solidFill>
                          <a:srgbClr val="FF0000"/>
                        </a:solidFill>
                      </a:rPr>
                      <a:t> </a:t>
                    </a:r>
                  </a:p>
                </p:txBody>
              </p:sp>
            </mc:Choice>
            <mc:Fallback xmlns="">
              <p:sp>
                <p:nvSpPr>
                  <p:cNvPr id="20" name="TextBox 19">
                    <a:extLst>
                      <a:ext uri="{FF2B5EF4-FFF2-40B4-BE49-F238E27FC236}">
                        <a16:creationId xmlns:a16="http://schemas.microsoft.com/office/drawing/2014/main" id="{DF79652C-036B-6CB6-2A57-80F1B907B27D}"/>
                      </a:ext>
                    </a:extLst>
                  </p:cNvPr>
                  <p:cNvSpPr txBox="1">
                    <a:spLocks noRot="1" noChangeAspect="1" noMove="1" noResize="1" noEditPoints="1" noAdjustHandles="1" noChangeArrowheads="1" noChangeShapeType="1" noTextEdit="1"/>
                  </p:cNvSpPr>
                  <p:nvPr/>
                </p:nvSpPr>
                <p:spPr>
                  <a:xfrm>
                    <a:off x="487468" y="3062097"/>
                    <a:ext cx="2845055" cy="369332"/>
                  </a:xfrm>
                  <a:prstGeom prst="rect">
                    <a:avLst/>
                  </a:prstGeom>
                  <a:blipFill>
                    <a:blip r:embed="rId5"/>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4107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200" dirty="0"/>
              <a:t>Transition Model as an AND-OR Search Tree</a:t>
            </a:r>
          </a:p>
        </p:txBody>
      </p:sp>
      <p:grpSp>
        <p:nvGrpSpPr>
          <p:cNvPr id="20" name="Group 19">
            <a:extLst>
              <a:ext uri="{FF2B5EF4-FFF2-40B4-BE49-F238E27FC236}">
                <a16:creationId xmlns:a16="http://schemas.microsoft.com/office/drawing/2014/main" id="{E37B5BF6-C0D7-24B8-55F1-7979D5265B05}"/>
              </a:ext>
            </a:extLst>
          </p:cNvPr>
          <p:cNvGrpSpPr/>
          <p:nvPr/>
        </p:nvGrpSpPr>
        <p:grpSpPr>
          <a:xfrm>
            <a:off x="232321" y="1070043"/>
            <a:ext cx="6308308" cy="5254557"/>
            <a:chOff x="232321" y="1070043"/>
            <a:chExt cx="6308308" cy="5254557"/>
          </a:xfrm>
        </p:grpSpPr>
        <p:grpSp>
          <p:nvGrpSpPr>
            <p:cNvPr id="19" name="Group 18" descr="An example of an AND-OR Search tree.">
              <a:extLst>
                <a:ext uri="{FF2B5EF4-FFF2-40B4-BE49-F238E27FC236}">
                  <a16:creationId xmlns:a16="http://schemas.microsoft.com/office/drawing/2014/main" id="{CA7EBA94-26E4-E1A2-B998-FF9D12667A07}"/>
                </a:ext>
              </a:extLst>
            </p:cNvPr>
            <p:cNvGrpSpPr/>
            <p:nvPr/>
          </p:nvGrpSpPr>
          <p:grpSpPr>
            <a:xfrm>
              <a:off x="232321" y="1070043"/>
              <a:ext cx="6308308" cy="5254557"/>
              <a:chOff x="232321" y="1070043"/>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w="28575">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grpSp>
        <p:sp>
          <p:nvSpPr>
            <p:cNvPr id="3" name="TextBox 2">
              <a:extLst>
                <a:ext uri="{FF2B5EF4-FFF2-40B4-BE49-F238E27FC236}">
                  <a16:creationId xmlns:a16="http://schemas.microsoft.com/office/drawing/2014/main" id="{9AF6D7DE-CDCD-E2BD-E153-785D52BC0F37}"/>
                </a:ext>
              </a:extLst>
            </p:cNvPr>
            <p:cNvSpPr txBox="1"/>
            <p:nvPr/>
          </p:nvSpPr>
          <p:spPr>
            <a:xfrm>
              <a:off x="5529345" y="4572001"/>
              <a:ext cx="568290" cy="584775"/>
            </a:xfrm>
            <a:prstGeom prst="rect">
              <a:avLst/>
            </a:prstGeom>
            <a:noFill/>
          </p:spPr>
          <p:txBody>
            <a:bodyPr wrap="square" rtlCol="0">
              <a:spAutoFit/>
            </a:bodyPr>
            <a:lstStyle/>
            <a:p>
              <a:r>
                <a:rPr lang="en-US" sz="3200" dirty="0"/>
                <a:t>…</a:t>
              </a:r>
            </a:p>
          </p:txBody>
        </p:sp>
      </p:grpSp>
      <p:grpSp>
        <p:nvGrpSpPr>
          <p:cNvPr id="38" name="Group 37">
            <a:extLst>
              <a:ext uri="{FF2B5EF4-FFF2-40B4-BE49-F238E27FC236}">
                <a16:creationId xmlns:a16="http://schemas.microsoft.com/office/drawing/2014/main" id="{7D948D8B-EF70-4C09-AB2C-9B821EFE013B}"/>
              </a:ext>
              <a:ext uri="{C183D7F6-B498-43B3-948B-1728B52AA6E4}">
                <adec:decorative xmlns:adec="http://schemas.microsoft.com/office/drawing/2017/decorative" val="1"/>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1455465404"/>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B769F"/>
      </a:accent4>
      <a:accent5>
        <a:srgbClr val="A02B93"/>
      </a:accent5>
      <a:accent6>
        <a:srgbClr val="377620"/>
      </a:accent6>
      <a:hlink>
        <a:srgbClr val="467886"/>
      </a:hlink>
      <a:folHlink>
        <a:srgbClr val="96607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3803</TotalTime>
  <Words>2870</Words>
  <Application>Microsoft Office PowerPoint</Application>
  <PresentationFormat>On-screen Show (4:3)</PresentationFormat>
  <Paragraphs>383</Paragraphs>
  <Slides>38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Cambria Math</vt:lpstr>
      <vt:lpstr>source sans pro</vt:lpstr>
      <vt:lpstr>Office Theme</vt:lpstr>
      <vt:lpstr>CS 5/7320  Artificial Intelligence  Search with Uncertainty AIMA Chapters 4.3-4.5</vt:lpstr>
      <vt:lpstr>Remember: Solving Search Problems under Certainty</vt:lpstr>
      <vt:lpstr>Consequence of Uncertainty</vt:lpstr>
      <vt:lpstr>Types of uncertainty in the environment*</vt:lpstr>
      <vt:lpstr>Nondeterministic Actions</vt:lpstr>
      <vt:lpstr>Definition: Nondeterministic Actions</vt:lpstr>
      <vt:lpstr>Example: Erratic Vacuum World</vt:lpstr>
      <vt:lpstr>Example:  Erratic Vacuum World</vt:lpstr>
      <vt:lpstr>Transition Model as an AND-OR Search Tree</vt:lpstr>
      <vt:lpstr>Search the AND-OR Tree</vt:lpstr>
      <vt:lpstr>AND-OR Recursive DFS Algorithm</vt:lpstr>
      <vt:lpstr>An Agent using the  Conditional Plans</vt:lpstr>
      <vt:lpstr>Search With No Observations</vt:lpstr>
      <vt:lpstr>Sensorless Problems</vt:lpstr>
      <vt:lpstr>Definition: Belief State</vt:lpstr>
      <vt:lpstr>Actions to Coerce the  World into States</vt:lpstr>
      <vt:lpstr>Actions to Coerce the  World into States </vt:lpstr>
      <vt:lpstr>Actions to Coerce the  World into States 2</vt:lpstr>
      <vt:lpstr>The Reachable Belief State Space</vt:lpstr>
      <vt:lpstr>Finding a Plan</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 2</vt:lpstr>
      <vt:lpstr>Solving Partially Observable Problems 3</vt:lpstr>
      <vt:lpstr>Solving Partially Observable Problems 4</vt:lpstr>
      <vt:lpstr>State Estimation and  Approximate Belief States</vt:lpstr>
      <vt:lpstr>Case Study:   Partially Observable 8-Puzzle</vt:lpstr>
      <vt:lpstr>Partially Observable 8-Puzzle</vt:lpstr>
      <vt:lpstr>Exploration</vt:lpstr>
      <vt:lpstr>Online Search</vt:lpstr>
      <vt:lpstr>Design Considerations for Online Search</vt:lpstr>
      <vt:lpstr>Online Search: A Model-based Reflex Agent to Learn the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69</cp:revision>
  <dcterms:created xsi:type="dcterms:W3CDTF">2021-02-12T23:04:30Z</dcterms:created>
  <dcterms:modified xsi:type="dcterms:W3CDTF">2025-02-27T21:11:04Z</dcterms:modified>
</cp:coreProperties>
</file>